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93"/>
  </p:notesMasterIdLst>
  <p:sldIdLst>
    <p:sldId id="256" r:id="rId2"/>
    <p:sldId id="315" r:id="rId3"/>
    <p:sldId id="326" r:id="rId4"/>
    <p:sldId id="338" r:id="rId5"/>
    <p:sldId id="339" r:id="rId6"/>
    <p:sldId id="257" r:id="rId7"/>
    <p:sldId id="258" r:id="rId8"/>
    <p:sldId id="259" r:id="rId9"/>
    <p:sldId id="351" r:id="rId10"/>
    <p:sldId id="352" r:id="rId11"/>
    <p:sldId id="353" r:id="rId12"/>
    <p:sldId id="354" r:id="rId13"/>
    <p:sldId id="355" r:id="rId14"/>
    <p:sldId id="356" r:id="rId15"/>
    <p:sldId id="260" r:id="rId16"/>
    <p:sldId id="261" r:id="rId17"/>
    <p:sldId id="335" r:id="rId18"/>
    <p:sldId id="327" r:id="rId19"/>
    <p:sldId id="262" r:id="rId20"/>
    <p:sldId id="263" r:id="rId21"/>
    <p:sldId id="264" r:id="rId22"/>
    <p:sldId id="265" r:id="rId23"/>
    <p:sldId id="266" r:id="rId24"/>
    <p:sldId id="324" r:id="rId25"/>
    <p:sldId id="268" r:id="rId26"/>
    <p:sldId id="267" r:id="rId27"/>
    <p:sldId id="269" r:id="rId28"/>
    <p:sldId id="270" r:id="rId29"/>
    <p:sldId id="271" r:id="rId30"/>
    <p:sldId id="272" r:id="rId31"/>
    <p:sldId id="273" r:id="rId32"/>
    <p:sldId id="274" r:id="rId33"/>
    <p:sldId id="275" r:id="rId34"/>
    <p:sldId id="276" r:id="rId35"/>
    <p:sldId id="329" r:id="rId36"/>
    <p:sldId id="334" r:id="rId37"/>
    <p:sldId id="336" r:id="rId38"/>
    <p:sldId id="337" r:id="rId39"/>
    <p:sldId id="277" r:id="rId40"/>
    <p:sldId id="278" r:id="rId41"/>
    <p:sldId id="279" r:id="rId42"/>
    <p:sldId id="330" r:id="rId43"/>
    <p:sldId id="323" r:id="rId44"/>
    <p:sldId id="287" r:id="rId45"/>
    <p:sldId id="305" r:id="rId46"/>
    <p:sldId id="280" r:id="rId47"/>
    <p:sldId id="343" r:id="rId48"/>
    <p:sldId id="281" r:id="rId49"/>
    <p:sldId id="282" r:id="rId50"/>
    <p:sldId id="340" r:id="rId51"/>
    <p:sldId id="344" r:id="rId52"/>
    <p:sldId id="341" r:id="rId53"/>
    <p:sldId id="342" r:id="rId54"/>
    <p:sldId id="345" r:id="rId55"/>
    <p:sldId id="283" r:id="rId56"/>
    <p:sldId id="284" r:id="rId57"/>
    <p:sldId id="285" r:id="rId58"/>
    <p:sldId id="286" r:id="rId59"/>
    <p:sldId id="346" r:id="rId60"/>
    <p:sldId id="289" r:id="rId61"/>
    <p:sldId id="290" r:id="rId62"/>
    <p:sldId id="291" r:id="rId63"/>
    <p:sldId id="292" r:id="rId64"/>
    <p:sldId id="293" r:id="rId65"/>
    <p:sldId id="347" r:id="rId66"/>
    <p:sldId id="294" r:id="rId67"/>
    <p:sldId id="295" r:id="rId68"/>
    <p:sldId id="296" r:id="rId69"/>
    <p:sldId id="297" r:id="rId70"/>
    <p:sldId id="298" r:id="rId71"/>
    <p:sldId id="299" r:id="rId72"/>
    <p:sldId id="300" r:id="rId73"/>
    <p:sldId id="301" r:id="rId74"/>
    <p:sldId id="302" r:id="rId75"/>
    <p:sldId id="349" r:id="rId76"/>
    <p:sldId id="303" r:id="rId77"/>
    <p:sldId id="325" r:id="rId78"/>
    <p:sldId id="357" r:id="rId79"/>
    <p:sldId id="350" r:id="rId80"/>
    <p:sldId id="304" r:id="rId81"/>
    <p:sldId id="306" r:id="rId82"/>
    <p:sldId id="307" r:id="rId83"/>
    <p:sldId id="308" r:id="rId84"/>
    <p:sldId id="331" r:id="rId85"/>
    <p:sldId id="309" r:id="rId86"/>
    <p:sldId id="333" r:id="rId87"/>
    <p:sldId id="310" r:id="rId88"/>
    <p:sldId id="311" r:id="rId89"/>
    <p:sldId id="312" r:id="rId90"/>
    <p:sldId id="313" r:id="rId91"/>
    <p:sldId id="314" r:id="rId9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85"/>
    <p:restoredTop sz="93209"/>
  </p:normalViewPr>
  <p:slideViewPr>
    <p:cSldViewPr snapToGrid="0" snapToObjects="1">
      <p:cViewPr varScale="1">
        <p:scale>
          <a:sx n="122" d="100"/>
          <a:sy n="122" d="100"/>
        </p:scale>
        <p:origin x="78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TW" sz="1200" b="0" i="0" u="none" strike="noStrike" cap="none" dirty="0">
                <a:solidFill>
                  <a:schemeClr val="dk1"/>
                </a:solidFill>
                <a:effectLst/>
                <a:latin typeface="Calibri"/>
                <a:ea typeface="Calibri"/>
                <a:cs typeface="Calibri"/>
                <a:sym typeface="Calibri"/>
              </a:rPr>
              <a:t>Good afternoon, everyone, welcome this course, today I will guide you to the world of Nature Language Processing, NLP, We will show you the basic process of NLP, after that we will try to train a model with Keras, the we will try to improve this model, to let you understand the whole process of model building, OK?  Let’s get start right now, hope you can bring something out of this classroom</a:t>
            </a:r>
            <a:endParaRPr lang="zh-TW" altLang="zh-TW" sz="1200" b="0" i="0" u="none" strike="noStrike" cap="none" dirty="0">
              <a:solidFill>
                <a:schemeClr val="dk1"/>
              </a:solidFill>
              <a:effectLst/>
              <a:latin typeface="Calibri"/>
              <a:ea typeface="Calibri"/>
              <a:cs typeface="Calibri"/>
              <a:sym typeface="Calibri"/>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2" name="Google Shape;14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9" name="Google Shape;1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8" name="Google Shape;15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3" name="Google Shape;17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6" name="Google Shape;16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1" name="Google Shape;18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9" name="Google Shape;18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7" name="Google Shape;19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 name="Google Shape;20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665053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1" name="Google Shape;22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9" name="Google Shape;22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7" name="Google Shape;23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5" name="Google Shape;245;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2" name="Google Shape;25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9" name="Google Shape;25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6" name="Google Shape;326;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5" name="Google Shape;465;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7" name="Google Shape;267;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altLang="zh-TW" sz="1200" b="0" i="0" u="none" strike="noStrike" cap="none" dirty="0">
                <a:solidFill>
                  <a:schemeClr val="dk1"/>
                </a:solidFill>
                <a:effectLst/>
                <a:latin typeface="Calibri"/>
                <a:ea typeface="Calibri"/>
                <a:cs typeface="Calibri"/>
                <a:sym typeface="Calibri"/>
              </a:rPr>
              <a:t>So, let’s see the topic, NLP, what’s NLP means? Does anyone hear about that before? (If yes, let them to explain it.).</a:t>
            </a:r>
            <a:endParaRPr lang="zh-TW" altLang="zh-TW" sz="1200" b="0" i="0" u="none" strike="noStrike" cap="none" dirty="0">
              <a:solidFill>
                <a:schemeClr val="dk1"/>
              </a:solidFill>
              <a:effectLst/>
              <a:latin typeface="Calibri"/>
              <a:ea typeface="Calibri"/>
              <a:cs typeface="Calibri"/>
              <a:sym typeface="Calibri"/>
            </a:endParaRPr>
          </a:p>
          <a:p>
            <a:r>
              <a:rPr lang="en-US" altLang="zh-TW" sz="1200" b="0" i="0" u="none" strike="noStrike" cap="none" dirty="0">
                <a:solidFill>
                  <a:schemeClr val="dk1"/>
                </a:solidFill>
                <a:effectLst/>
                <a:latin typeface="Calibri"/>
                <a:ea typeface="Calibri"/>
                <a:cs typeface="Calibri"/>
                <a:sym typeface="Calibri"/>
              </a:rPr>
              <a:t>NLP is stands for Natural Language Processing, the main idea is to make our computer understand what we are taking about, as we know Natural Language means the languages used by human, for example, English, Mandarin, Japanese, there are so many languages around this world, if our computer can understand what we are talking, then it can understand our commands and able to have corresponding reactions, for example Google assistant, Siri, Alexa…, they are able to understand what we are talking, and give us some reactions, so after this class, perhaps you can try to build your own voice assistant. That will be fascinating. </a:t>
            </a:r>
            <a:endParaRPr lang="zh-TW" altLang="zh-TW" sz="1200" b="0" i="0" u="none" strike="noStrike" cap="none" dirty="0">
              <a:solidFill>
                <a:schemeClr val="dk1"/>
              </a:solidFill>
              <a:effectLst/>
              <a:latin typeface="Calibri"/>
              <a:ea typeface="Calibri"/>
              <a:cs typeface="Calibri"/>
              <a:sym typeface="Calibri"/>
            </a:endParaRPr>
          </a:p>
          <a:p>
            <a:pPr marL="0" lvl="0" indent="0" algn="l" rtl="0">
              <a:spcBef>
                <a:spcPts val="0"/>
              </a:spcBef>
              <a:spcAft>
                <a:spcPts val="0"/>
              </a:spcAft>
              <a:buNone/>
            </a:pPr>
            <a:endParaRPr dirty="0"/>
          </a:p>
        </p:txBody>
      </p:sp>
      <p:sp>
        <p:nvSpPr>
          <p:cNvPr id="92" name="Google Shape;9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2" name="Google Shape;282;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1" name="Google Shape;291;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0" name="Google Shape;300;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8" name="Google Shape;308;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7" name="Google Shape;347;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5" name="Google Shape;355;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2" name="Google Shape;362;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0" name="Google Shape;370;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7" name="Google Shape;377;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4" name="Google Shape;384;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2" name="Google Shape;392;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0" name="Google Shape;400;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8" name="Google Shape;408;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6" name="Google Shape;416;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4" name="Google Shape;424;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1" name="Google Shape;431;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9" name="Google Shape;439;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8" name="Google Shape;448;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6" name="Google Shape;10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6" name="Google Shape;456;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2" name="Google Shape;472;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8" name="Google Shape;488;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5" name="Google Shape;495;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3" name="Google Shape;503;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2" name="Google Shape;512;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1" name="Google Shape;521;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9" name="Google Shape;529;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8" name="Google Shape;538;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 name="Google Shape;11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 name="Google Shape;12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 name="Google Shape;1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標題投影片"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800"/>
              <a:buFont typeface="Times New Roman"/>
              <a:buNone/>
              <a:defRPr sz="4800">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800"/>
              <a:buNone/>
              <a:defRPr sz="2800">
                <a:latin typeface="Times New Roman"/>
                <a:ea typeface="Times New Roman"/>
                <a:cs typeface="Times New Roman"/>
                <a:sym typeface="Times New Roman"/>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800" b="0" i="0" u="none" strike="noStrike" cap="none">
                <a:solidFill>
                  <a:srgbClr val="888888"/>
                </a:solidFill>
                <a:latin typeface="Times New Roman" panose="02020603050405020304" pitchFamily="18" charset="0"/>
                <a:ea typeface="Times New Roman" panose="02020603050405020304" pitchFamily="18" charset="0"/>
                <a:cs typeface="Times New Roman" panose="02020603050405020304" pitchFamily="18" charset="0"/>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標題及直排文字"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直排標題及文字"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標題及內容"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400"/>
              <a:buFont typeface="Times New Roman"/>
              <a:buNone/>
              <a:defRPr>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a:latin typeface="Times New Roman"/>
                <a:ea typeface="Times New Roman"/>
                <a:cs typeface="Times New Roman"/>
                <a:sym typeface="Times New Roman"/>
              </a:defRPr>
            </a:lvl1pPr>
            <a:lvl2pPr marL="914400" lvl="1" indent="-406400" algn="l">
              <a:lnSpc>
                <a:spcPct val="90000"/>
              </a:lnSpc>
              <a:spcBef>
                <a:spcPts val="500"/>
              </a:spcBef>
              <a:spcAft>
                <a:spcPts val="0"/>
              </a:spcAft>
              <a:buClr>
                <a:schemeClr val="dk1"/>
              </a:buClr>
              <a:buSzPts val="2800"/>
              <a:buChar char="•"/>
              <a:defRPr sz="2800">
                <a:latin typeface="Times New Roman"/>
                <a:ea typeface="Times New Roman"/>
                <a:cs typeface="Times New Roman"/>
                <a:sym typeface="Times New Roman"/>
              </a:defRPr>
            </a:lvl2pPr>
            <a:lvl3pPr marL="1371600" lvl="2" indent="-406400" algn="l">
              <a:lnSpc>
                <a:spcPct val="90000"/>
              </a:lnSpc>
              <a:spcBef>
                <a:spcPts val="500"/>
              </a:spcBef>
              <a:spcAft>
                <a:spcPts val="0"/>
              </a:spcAft>
              <a:buClr>
                <a:schemeClr val="dk1"/>
              </a:buClr>
              <a:buSzPts val="2800"/>
              <a:buChar char="•"/>
              <a:defRPr sz="2800">
                <a:latin typeface="Times New Roman"/>
                <a:ea typeface="Times New Roman"/>
                <a:cs typeface="Times New Roman"/>
                <a:sym typeface="Times New Roman"/>
              </a:defRPr>
            </a:lvl3pPr>
            <a:lvl4pPr marL="1828800" lvl="3" indent="-406400" algn="l">
              <a:lnSpc>
                <a:spcPct val="90000"/>
              </a:lnSpc>
              <a:spcBef>
                <a:spcPts val="500"/>
              </a:spcBef>
              <a:spcAft>
                <a:spcPts val="0"/>
              </a:spcAft>
              <a:buClr>
                <a:schemeClr val="dk1"/>
              </a:buClr>
              <a:buSzPts val="2800"/>
              <a:buChar char="•"/>
              <a:defRPr sz="2800">
                <a:latin typeface="Times New Roman"/>
                <a:ea typeface="Times New Roman"/>
                <a:cs typeface="Times New Roman"/>
                <a:sym typeface="Times New Roman"/>
              </a:defRPr>
            </a:lvl4pPr>
            <a:lvl5pPr marL="2286000" lvl="4" indent="-406400" algn="l">
              <a:lnSpc>
                <a:spcPct val="90000"/>
              </a:lnSpc>
              <a:spcBef>
                <a:spcPts val="500"/>
              </a:spcBef>
              <a:spcAft>
                <a:spcPts val="0"/>
              </a:spcAft>
              <a:buClr>
                <a:schemeClr val="dk1"/>
              </a:buClr>
              <a:buSzPts val="2800"/>
              <a:buChar char="•"/>
              <a:defRPr sz="2800">
                <a:latin typeface="Times New Roman"/>
                <a:ea typeface="Times New Roman"/>
                <a:cs typeface="Times New Roman"/>
                <a:sym typeface="Times New Roman"/>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800" b="0" i="0" u="none" strike="noStrike" cap="none">
                <a:solidFill>
                  <a:srgbClr val="888888"/>
                </a:solidFill>
                <a:latin typeface="Times New Roman" panose="02020603050405020304" pitchFamily="18" charset="0"/>
                <a:ea typeface="Times New Roman" panose="02020603050405020304" pitchFamily="18" charset="0"/>
                <a:cs typeface="Times New Roman" panose="02020603050405020304" pitchFamily="18" charset="0"/>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章節標題"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兩個內容"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比較"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只有標題"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含輔助字幕的內容"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含輔助字幕的圖片"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800" b="0" i="0" u="none" strike="noStrike" cap="none">
                <a:solidFill>
                  <a:srgbClr val="888888"/>
                </a:solidFill>
                <a:latin typeface="Times New Roman" panose="02020603050405020304" pitchFamily="18" charset="0"/>
                <a:ea typeface="Times New Roman" panose="02020603050405020304" pitchFamily="18" charset="0"/>
                <a:cs typeface="Times New Roman" panose="02020603050405020304" pitchFamily="18" charset="0"/>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png"/><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tfhub.dev/google/tf2-preview/gnews-swivel-20dim/1"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huggingface.co/stanfordnlp/glove/resolve/main/glove.twitter.27B.zip"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blog.paperspace.com/intro-to-optimization-momentum-rmsprop-adam/" TargetMode="External"/><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8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8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8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hyperlink" Target="https://drive.google.com/drive/folders/1kwORuSfpuPlqKKLFc3rhT0nHusqA6EzF?usp=shar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p:nvPr/>
        </p:nvSpPr>
        <p:spPr>
          <a:xfrm>
            <a:off x="1524000" y="1711448"/>
            <a:ext cx="9144000" cy="23876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4800"/>
              <a:buFont typeface="Times New Roman"/>
              <a:buNone/>
            </a:pPr>
            <a:r>
              <a:rPr lang="en-US" sz="4800" b="0" i="0" u="none" strike="noStrike" cap="none" dirty="0">
                <a:solidFill>
                  <a:schemeClr val="dk1"/>
                </a:solidFill>
                <a:latin typeface="Times New Roman"/>
                <a:ea typeface="Times New Roman"/>
                <a:cs typeface="Times New Roman"/>
                <a:sym typeface="Times New Roman"/>
              </a:rPr>
              <a:t>Natural Language Processing</a:t>
            </a:r>
            <a:endParaRPr lang="en-US" sz="4800" dirty="0">
              <a:solidFill>
                <a:schemeClr val="dk1"/>
              </a:solidFill>
              <a:latin typeface="Times New Roman"/>
              <a:ea typeface="Times New Roman"/>
              <a:cs typeface="Times New Roman"/>
              <a:sym typeface="Times New Roman"/>
            </a:endParaRPr>
          </a:p>
          <a:p>
            <a:pPr marL="0" marR="0" lvl="0" indent="0" algn="ctr" rtl="0">
              <a:lnSpc>
                <a:spcPct val="90000"/>
              </a:lnSpc>
              <a:spcBef>
                <a:spcPts val="0"/>
              </a:spcBef>
              <a:spcAft>
                <a:spcPts val="0"/>
              </a:spcAft>
              <a:buClr>
                <a:schemeClr val="dk1"/>
              </a:buClr>
              <a:buSzPts val="4800"/>
              <a:buFont typeface="Times New Roman"/>
              <a:buNone/>
            </a:pPr>
            <a:r>
              <a:rPr lang="en-US" sz="4800" b="0" i="0" u="none" strike="noStrike" cap="none" dirty="0">
                <a:solidFill>
                  <a:schemeClr val="dk1"/>
                </a:solidFill>
                <a:latin typeface="Times New Roman"/>
                <a:ea typeface="Times New Roman"/>
                <a:cs typeface="Times New Roman"/>
                <a:sym typeface="Times New Roman"/>
              </a:rPr>
              <a:t>(NLP)</a:t>
            </a:r>
          </a:p>
        </p:txBody>
      </p:sp>
      <p:sp>
        <p:nvSpPr>
          <p:cNvPr id="89" name="Google Shape;89;p13"/>
          <p:cNvSpPr txBox="1">
            <a:spLocks noGrp="1"/>
          </p:cNvSpPr>
          <p:nvPr>
            <p:ph type="subTitle" idx="1"/>
          </p:nvPr>
        </p:nvSpPr>
        <p:spPr>
          <a:xfrm>
            <a:off x="1524000" y="4398231"/>
            <a:ext cx="9144000" cy="1655762"/>
          </a:xfrm>
          <a:prstGeom prst="rect">
            <a:avLst/>
          </a:prstGeom>
          <a:noFill/>
          <a:ln>
            <a:noFill/>
          </a:ln>
        </p:spPr>
        <p:txBody>
          <a:bodyPr spcFirstLastPara="1" wrap="square" lIns="91425" tIns="45700" rIns="91425" bIns="45700" anchor="t" anchorCtr="0">
            <a:normAutofit/>
          </a:bodyPr>
          <a:lstStyle/>
          <a:p>
            <a:pPr marL="0" lvl="0" indent="0">
              <a:spcBef>
                <a:spcPts val="0"/>
              </a:spcBef>
            </a:pPr>
            <a:r>
              <a:rPr lang="en-US" dirty="0"/>
              <a:t>Presenter: </a:t>
            </a:r>
            <a:r>
              <a:rPr lang="en-US" dirty="0" err="1"/>
              <a:t>YoutengLiang</a:t>
            </a:r>
            <a:r>
              <a:rPr lang="en-US" dirty="0"/>
              <a:t> (</a:t>
            </a:r>
            <a:r>
              <a:rPr lang="en-US" altLang="zh-TW" dirty="0" err="1"/>
              <a:t>梁有騰</a:t>
            </a:r>
            <a:r>
              <a:rPr lang="en-US" dirty="0"/>
              <a:t>)</a:t>
            </a:r>
            <a:endParaRPr lang="zh-TW" altLang="en-US" dirty="0"/>
          </a:p>
          <a:p>
            <a:pPr marL="0" lvl="0" indent="0" algn="ctr" rtl="0">
              <a:lnSpc>
                <a:spcPct val="90000"/>
              </a:lnSpc>
              <a:spcBef>
                <a:spcPts val="1000"/>
              </a:spcBef>
              <a:spcAft>
                <a:spcPts val="0"/>
              </a:spcAft>
              <a:buClr>
                <a:schemeClr val="dk1"/>
              </a:buClr>
              <a:buSzPts val="2800"/>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BB58F1F-4640-F547-B1B6-E9AC602C343B}"/>
              </a:ext>
            </a:extLst>
          </p:cNvPr>
          <p:cNvPicPr>
            <a:picLocks noChangeAspect="1"/>
          </p:cNvPicPr>
          <p:nvPr/>
        </p:nvPicPr>
        <p:blipFill>
          <a:blip r:embed="rId2"/>
          <a:stretch>
            <a:fillRect/>
          </a:stretch>
        </p:blipFill>
        <p:spPr>
          <a:xfrm>
            <a:off x="910119" y="2945443"/>
            <a:ext cx="7404864" cy="2477103"/>
          </a:xfrm>
          <a:prstGeom prst="rect">
            <a:avLst/>
          </a:prstGeom>
        </p:spPr>
      </p:pic>
      <p:pic>
        <p:nvPicPr>
          <p:cNvPr id="7" name="圖片 6">
            <a:extLst>
              <a:ext uri="{FF2B5EF4-FFF2-40B4-BE49-F238E27FC236}">
                <a16:creationId xmlns:a16="http://schemas.microsoft.com/office/drawing/2014/main" id="{6C1F9D49-5EFA-A748-8877-8248806AD804}"/>
              </a:ext>
            </a:extLst>
          </p:cNvPr>
          <p:cNvPicPr>
            <a:picLocks noChangeAspect="1"/>
          </p:cNvPicPr>
          <p:nvPr/>
        </p:nvPicPr>
        <p:blipFill>
          <a:blip r:embed="rId3"/>
          <a:stretch>
            <a:fillRect/>
          </a:stretch>
        </p:blipFill>
        <p:spPr>
          <a:xfrm>
            <a:off x="4285251" y="3678148"/>
            <a:ext cx="7190984" cy="3043327"/>
          </a:xfrm>
          <a:prstGeom prst="rect">
            <a:avLst/>
          </a:prstGeom>
        </p:spPr>
      </p:pic>
      <p:sp>
        <p:nvSpPr>
          <p:cNvPr id="2" name="標題 1">
            <a:extLst>
              <a:ext uri="{FF2B5EF4-FFF2-40B4-BE49-F238E27FC236}">
                <a16:creationId xmlns:a16="http://schemas.microsoft.com/office/drawing/2014/main" id="{521AE72F-C6FE-7349-BC7F-76F2665C7F50}"/>
              </a:ext>
            </a:extLst>
          </p:cNvPr>
          <p:cNvSpPr>
            <a:spLocks noGrp="1"/>
          </p:cNvSpPr>
          <p:nvPr>
            <p:ph type="title"/>
          </p:nvPr>
        </p:nvSpPr>
        <p:spPr/>
        <p:txBody>
          <a:bodyPr/>
          <a:lstStyle/>
          <a:p>
            <a:r>
              <a:rPr kumimoji="1" lang="en-US" altLang="zh-TW" dirty="0"/>
              <a:t>Connect Colab into Google Drive</a:t>
            </a:r>
            <a:endParaRPr kumimoji="1" lang="zh-TW" altLang="en-US" dirty="0"/>
          </a:p>
        </p:txBody>
      </p:sp>
      <p:sp>
        <p:nvSpPr>
          <p:cNvPr id="3" name="文字版面配置區 2">
            <a:extLst>
              <a:ext uri="{FF2B5EF4-FFF2-40B4-BE49-F238E27FC236}">
                <a16:creationId xmlns:a16="http://schemas.microsoft.com/office/drawing/2014/main" id="{C1A31936-28FD-4A45-85E0-D5C689D1569B}"/>
              </a:ext>
            </a:extLst>
          </p:cNvPr>
          <p:cNvSpPr>
            <a:spLocks noGrp="1"/>
          </p:cNvSpPr>
          <p:nvPr>
            <p:ph type="body" idx="1"/>
          </p:nvPr>
        </p:nvSpPr>
        <p:spPr>
          <a:xfrm>
            <a:off x="838200" y="1825625"/>
            <a:ext cx="10515600" cy="650447"/>
          </a:xfrm>
        </p:spPr>
        <p:txBody>
          <a:bodyPr/>
          <a:lstStyle/>
          <a:p>
            <a:r>
              <a:rPr kumimoji="1" lang="en-US" altLang="zh-TW" dirty="0"/>
              <a:t>We should connect colab into google drive before we use it.</a:t>
            </a:r>
            <a:endParaRPr kumimoji="1" lang="zh-TW" altLang="en-US" dirty="0"/>
          </a:p>
        </p:txBody>
      </p:sp>
      <p:sp>
        <p:nvSpPr>
          <p:cNvPr id="4" name="投影片編號版面配置區 3">
            <a:extLst>
              <a:ext uri="{FF2B5EF4-FFF2-40B4-BE49-F238E27FC236}">
                <a16:creationId xmlns:a16="http://schemas.microsoft.com/office/drawing/2014/main" id="{C0844F77-468A-124B-996F-155EC3B97770}"/>
              </a:ext>
            </a:extLst>
          </p:cNvPr>
          <p:cNvSpPr>
            <a:spLocks noGrp="1"/>
          </p:cNvSpPr>
          <p:nvPr>
            <p:ph type="sldNum" idx="12"/>
          </p:nvPr>
        </p:nvSpPr>
        <p:spPr/>
        <p:txBody>
          <a:bodyPr/>
          <a:lstStyle/>
          <a:p>
            <a:fld id="{00000000-1234-1234-1234-123412341234}" type="slidenum">
              <a:rPr lang="en-US" smtClean="0"/>
              <a:pPr/>
              <a:t>10</a:t>
            </a:fld>
            <a:endParaRPr lang="en-US" dirty="0"/>
          </a:p>
        </p:txBody>
      </p:sp>
      <p:sp>
        <p:nvSpPr>
          <p:cNvPr id="8" name="文字方塊 7">
            <a:extLst>
              <a:ext uri="{FF2B5EF4-FFF2-40B4-BE49-F238E27FC236}">
                <a16:creationId xmlns:a16="http://schemas.microsoft.com/office/drawing/2014/main" id="{0B3A863F-9DD5-AE42-9ECB-B1B08594934B}"/>
              </a:ext>
            </a:extLst>
          </p:cNvPr>
          <p:cNvSpPr txBox="1"/>
          <p:nvPr/>
        </p:nvSpPr>
        <p:spPr>
          <a:xfrm>
            <a:off x="8445357" y="3008148"/>
            <a:ext cx="1846980" cy="523220"/>
          </a:xfrm>
          <a:prstGeom prst="rect">
            <a:avLst/>
          </a:prstGeom>
          <a:noFill/>
        </p:spPr>
        <p:txBody>
          <a:bodyPr wrap="none" rtlCol="0">
            <a:spAutoFit/>
          </a:bodyPr>
          <a:lstStyle/>
          <a:p>
            <a:r>
              <a:rPr kumimoji="1" lang="en-US" altLang="zh-TW" sz="2800" dirty="0">
                <a:solidFill>
                  <a:srgbClr val="0070C0"/>
                </a:solidFill>
                <a:latin typeface="Times New Roman" panose="02020603050405020304" pitchFamily="18" charset="0"/>
                <a:cs typeface="Times New Roman" panose="02020603050405020304" pitchFamily="18" charset="0"/>
              </a:rPr>
              <a:t>Right Click</a:t>
            </a:r>
            <a:endParaRPr kumimoji="1" lang="zh-TW" altLang="en-US" sz="2800"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674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7470CC-C676-5C4E-A438-BEEEFFC15C27}"/>
              </a:ext>
            </a:extLst>
          </p:cNvPr>
          <p:cNvSpPr>
            <a:spLocks noGrp="1"/>
          </p:cNvSpPr>
          <p:nvPr>
            <p:ph type="title"/>
          </p:nvPr>
        </p:nvSpPr>
        <p:spPr/>
        <p:txBody>
          <a:bodyPr/>
          <a:lstStyle/>
          <a:p>
            <a:r>
              <a:rPr kumimoji="1" lang="en-US" altLang="zh-TW" dirty="0"/>
              <a:t>Connect Colab into Google Drive (Cont’d )</a:t>
            </a:r>
            <a:endParaRPr kumimoji="1" lang="zh-TW" altLang="en-US" dirty="0"/>
          </a:p>
        </p:txBody>
      </p:sp>
      <p:sp>
        <p:nvSpPr>
          <p:cNvPr id="3" name="文字版面配置區 2">
            <a:extLst>
              <a:ext uri="{FF2B5EF4-FFF2-40B4-BE49-F238E27FC236}">
                <a16:creationId xmlns:a16="http://schemas.microsoft.com/office/drawing/2014/main" id="{1ADEE027-3C47-C946-B189-43CB819A9148}"/>
              </a:ext>
            </a:extLst>
          </p:cNvPr>
          <p:cNvSpPr>
            <a:spLocks noGrp="1"/>
          </p:cNvSpPr>
          <p:nvPr>
            <p:ph type="body" idx="1"/>
          </p:nvPr>
        </p:nvSpPr>
        <p:spPr>
          <a:xfrm>
            <a:off x="838200" y="1825625"/>
            <a:ext cx="10515600" cy="712092"/>
          </a:xfrm>
        </p:spPr>
        <p:txBody>
          <a:bodyPr/>
          <a:lstStyle/>
          <a:p>
            <a:r>
              <a:rPr kumimoji="1" lang="en-US" altLang="zh-TW" dirty="0"/>
              <a:t>Search colab and install it.</a:t>
            </a:r>
            <a:endParaRPr kumimoji="1" lang="zh-TW" altLang="en-US" dirty="0"/>
          </a:p>
        </p:txBody>
      </p:sp>
      <p:sp>
        <p:nvSpPr>
          <p:cNvPr id="4" name="投影片編號版面配置區 3">
            <a:extLst>
              <a:ext uri="{FF2B5EF4-FFF2-40B4-BE49-F238E27FC236}">
                <a16:creationId xmlns:a16="http://schemas.microsoft.com/office/drawing/2014/main" id="{C2B33278-3433-E64A-B523-A8970CC5F843}"/>
              </a:ext>
            </a:extLst>
          </p:cNvPr>
          <p:cNvSpPr>
            <a:spLocks noGrp="1"/>
          </p:cNvSpPr>
          <p:nvPr>
            <p:ph type="sldNum" idx="12"/>
          </p:nvPr>
        </p:nvSpPr>
        <p:spPr/>
        <p:txBody>
          <a:bodyPr/>
          <a:lstStyle/>
          <a:p>
            <a:fld id="{00000000-1234-1234-1234-123412341234}" type="slidenum">
              <a:rPr lang="en-US" smtClean="0"/>
              <a:pPr/>
              <a:t>11</a:t>
            </a:fld>
            <a:endParaRPr lang="en-US" dirty="0"/>
          </a:p>
        </p:txBody>
      </p:sp>
      <p:pic>
        <p:nvPicPr>
          <p:cNvPr id="5" name="圖片 4">
            <a:extLst>
              <a:ext uri="{FF2B5EF4-FFF2-40B4-BE49-F238E27FC236}">
                <a16:creationId xmlns:a16="http://schemas.microsoft.com/office/drawing/2014/main" id="{290C9F7F-66B0-5A4E-B2BA-255DC66EC585}"/>
              </a:ext>
            </a:extLst>
          </p:cNvPr>
          <p:cNvPicPr>
            <a:picLocks noChangeAspect="1"/>
          </p:cNvPicPr>
          <p:nvPr/>
        </p:nvPicPr>
        <p:blipFill>
          <a:blip r:embed="rId2"/>
          <a:stretch>
            <a:fillRect/>
          </a:stretch>
        </p:blipFill>
        <p:spPr>
          <a:xfrm>
            <a:off x="980151" y="2672654"/>
            <a:ext cx="4995388" cy="3406641"/>
          </a:xfrm>
          <a:prstGeom prst="rect">
            <a:avLst/>
          </a:prstGeom>
        </p:spPr>
      </p:pic>
      <p:pic>
        <p:nvPicPr>
          <p:cNvPr id="6" name="圖片 5">
            <a:extLst>
              <a:ext uri="{FF2B5EF4-FFF2-40B4-BE49-F238E27FC236}">
                <a16:creationId xmlns:a16="http://schemas.microsoft.com/office/drawing/2014/main" id="{7BEAEB29-1DBF-1D4B-AF5E-8F80AE1AAD0D}"/>
              </a:ext>
            </a:extLst>
          </p:cNvPr>
          <p:cNvPicPr>
            <a:picLocks noChangeAspect="1"/>
          </p:cNvPicPr>
          <p:nvPr/>
        </p:nvPicPr>
        <p:blipFill>
          <a:blip r:embed="rId3"/>
          <a:stretch>
            <a:fillRect/>
          </a:stretch>
        </p:blipFill>
        <p:spPr>
          <a:xfrm>
            <a:off x="6358412" y="2672653"/>
            <a:ext cx="4995388" cy="3406641"/>
          </a:xfrm>
          <a:prstGeom prst="rect">
            <a:avLst/>
          </a:prstGeom>
        </p:spPr>
      </p:pic>
    </p:spTree>
    <p:extLst>
      <p:ext uri="{BB962C8B-B14F-4D97-AF65-F5344CB8AC3E}">
        <p14:creationId xmlns:p14="http://schemas.microsoft.com/office/powerpoint/2010/main" val="9731537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5A3B9E-C25E-2540-B843-0477614C514A}"/>
              </a:ext>
            </a:extLst>
          </p:cNvPr>
          <p:cNvSpPr>
            <a:spLocks noGrp="1"/>
          </p:cNvSpPr>
          <p:nvPr>
            <p:ph type="title"/>
          </p:nvPr>
        </p:nvSpPr>
        <p:spPr/>
        <p:txBody>
          <a:bodyPr/>
          <a:lstStyle/>
          <a:p>
            <a:r>
              <a:rPr kumimoji="1" lang="en-US" altLang="zh-TW" dirty="0"/>
              <a:t>Connect Colab into Google Drive (Cont’d )</a:t>
            </a:r>
            <a:endParaRPr kumimoji="1" lang="zh-TW" altLang="en-US" dirty="0"/>
          </a:p>
        </p:txBody>
      </p:sp>
      <p:sp>
        <p:nvSpPr>
          <p:cNvPr id="3" name="文字版面配置區 2">
            <a:extLst>
              <a:ext uri="{FF2B5EF4-FFF2-40B4-BE49-F238E27FC236}">
                <a16:creationId xmlns:a16="http://schemas.microsoft.com/office/drawing/2014/main" id="{5F827663-8DB0-FA47-8486-BCA929B69D24}"/>
              </a:ext>
            </a:extLst>
          </p:cNvPr>
          <p:cNvSpPr>
            <a:spLocks noGrp="1"/>
          </p:cNvSpPr>
          <p:nvPr>
            <p:ph type="body" idx="1"/>
          </p:nvPr>
        </p:nvSpPr>
        <p:spPr>
          <a:xfrm>
            <a:off x="838200" y="1825625"/>
            <a:ext cx="10515600" cy="660721"/>
          </a:xfrm>
        </p:spPr>
        <p:txBody>
          <a:bodyPr/>
          <a:lstStyle/>
          <a:p>
            <a:r>
              <a:rPr kumimoji="1" lang="en-US" altLang="zh-TW" dirty="0"/>
              <a:t>After installed, you can create a new colab notebook.</a:t>
            </a:r>
            <a:endParaRPr kumimoji="1" lang="zh-TW" altLang="en-US" dirty="0"/>
          </a:p>
        </p:txBody>
      </p:sp>
      <p:sp>
        <p:nvSpPr>
          <p:cNvPr id="4" name="投影片編號版面配置區 3">
            <a:extLst>
              <a:ext uri="{FF2B5EF4-FFF2-40B4-BE49-F238E27FC236}">
                <a16:creationId xmlns:a16="http://schemas.microsoft.com/office/drawing/2014/main" id="{22F4A373-C961-FD4C-B4EB-9DBE814BD6A6}"/>
              </a:ext>
            </a:extLst>
          </p:cNvPr>
          <p:cNvSpPr>
            <a:spLocks noGrp="1"/>
          </p:cNvSpPr>
          <p:nvPr>
            <p:ph type="sldNum" idx="12"/>
          </p:nvPr>
        </p:nvSpPr>
        <p:spPr/>
        <p:txBody>
          <a:bodyPr/>
          <a:lstStyle/>
          <a:p>
            <a:fld id="{00000000-1234-1234-1234-123412341234}" type="slidenum">
              <a:rPr lang="en-US" smtClean="0"/>
              <a:pPr/>
              <a:t>12</a:t>
            </a:fld>
            <a:endParaRPr lang="en-US" dirty="0"/>
          </a:p>
        </p:txBody>
      </p:sp>
      <p:pic>
        <p:nvPicPr>
          <p:cNvPr id="5" name="圖片 4">
            <a:extLst>
              <a:ext uri="{FF2B5EF4-FFF2-40B4-BE49-F238E27FC236}">
                <a16:creationId xmlns:a16="http://schemas.microsoft.com/office/drawing/2014/main" id="{24684077-A671-6F48-A575-DBBC70AFE133}"/>
              </a:ext>
            </a:extLst>
          </p:cNvPr>
          <p:cNvPicPr>
            <a:picLocks noChangeAspect="1"/>
          </p:cNvPicPr>
          <p:nvPr/>
        </p:nvPicPr>
        <p:blipFill>
          <a:blip r:embed="rId2"/>
          <a:stretch>
            <a:fillRect/>
          </a:stretch>
        </p:blipFill>
        <p:spPr>
          <a:xfrm>
            <a:off x="2094215" y="2486346"/>
            <a:ext cx="8003569" cy="4193985"/>
          </a:xfrm>
          <a:prstGeom prst="rect">
            <a:avLst/>
          </a:prstGeom>
        </p:spPr>
      </p:pic>
    </p:spTree>
    <p:extLst>
      <p:ext uri="{BB962C8B-B14F-4D97-AF65-F5344CB8AC3E}">
        <p14:creationId xmlns:p14="http://schemas.microsoft.com/office/powerpoint/2010/main" val="73719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9BBB17-2C11-2545-9946-8369D41EE7D6}"/>
              </a:ext>
            </a:extLst>
          </p:cNvPr>
          <p:cNvSpPr>
            <a:spLocks noGrp="1"/>
          </p:cNvSpPr>
          <p:nvPr>
            <p:ph type="title"/>
          </p:nvPr>
        </p:nvSpPr>
        <p:spPr/>
        <p:txBody>
          <a:bodyPr/>
          <a:lstStyle/>
          <a:p>
            <a:r>
              <a:rPr kumimoji="1" lang="en-US" altLang="zh-TW" dirty="0"/>
              <a:t>Colab UI</a:t>
            </a:r>
            <a:endParaRPr kumimoji="1" lang="zh-TW" altLang="en-US" dirty="0"/>
          </a:p>
        </p:txBody>
      </p:sp>
      <p:sp>
        <p:nvSpPr>
          <p:cNvPr id="4" name="投影片編號版面配置區 3">
            <a:extLst>
              <a:ext uri="{FF2B5EF4-FFF2-40B4-BE49-F238E27FC236}">
                <a16:creationId xmlns:a16="http://schemas.microsoft.com/office/drawing/2014/main" id="{4CB26B5A-2C20-244C-9FE5-AB7DEA7C5E20}"/>
              </a:ext>
            </a:extLst>
          </p:cNvPr>
          <p:cNvSpPr>
            <a:spLocks noGrp="1"/>
          </p:cNvSpPr>
          <p:nvPr>
            <p:ph type="sldNum" idx="12"/>
          </p:nvPr>
        </p:nvSpPr>
        <p:spPr/>
        <p:txBody>
          <a:bodyPr/>
          <a:lstStyle/>
          <a:p>
            <a:fld id="{00000000-1234-1234-1234-123412341234}" type="slidenum">
              <a:rPr lang="en-US" smtClean="0"/>
              <a:pPr/>
              <a:t>13</a:t>
            </a:fld>
            <a:endParaRPr lang="en-US" dirty="0"/>
          </a:p>
        </p:txBody>
      </p:sp>
      <p:pic>
        <p:nvPicPr>
          <p:cNvPr id="6" name="圖片 5">
            <a:extLst>
              <a:ext uri="{FF2B5EF4-FFF2-40B4-BE49-F238E27FC236}">
                <a16:creationId xmlns:a16="http://schemas.microsoft.com/office/drawing/2014/main" id="{21ECEF5F-004B-6347-97CD-C0FB6CF9F717}"/>
              </a:ext>
            </a:extLst>
          </p:cNvPr>
          <p:cNvPicPr>
            <a:picLocks noChangeAspect="1"/>
          </p:cNvPicPr>
          <p:nvPr/>
        </p:nvPicPr>
        <p:blipFill>
          <a:blip r:embed="rId2"/>
          <a:stretch>
            <a:fillRect/>
          </a:stretch>
        </p:blipFill>
        <p:spPr>
          <a:xfrm>
            <a:off x="660971" y="2577511"/>
            <a:ext cx="10870058" cy="2052298"/>
          </a:xfrm>
          <a:prstGeom prst="rect">
            <a:avLst/>
          </a:prstGeom>
        </p:spPr>
      </p:pic>
      <p:sp>
        <p:nvSpPr>
          <p:cNvPr id="7" name="文字方塊 6">
            <a:extLst>
              <a:ext uri="{FF2B5EF4-FFF2-40B4-BE49-F238E27FC236}">
                <a16:creationId xmlns:a16="http://schemas.microsoft.com/office/drawing/2014/main" id="{E5FB996D-9071-0448-8074-FF4E2CEC7E2F}"/>
              </a:ext>
            </a:extLst>
          </p:cNvPr>
          <p:cNvSpPr txBox="1"/>
          <p:nvPr/>
        </p:nvSpPr>
        <p:spPr>
          <a:xfrm>
            <a:off x="1335640" y="1769128"/>
            <a:ext cx="2969232" cy="523220"/>
          </a:xfrm>
          <a:prstGeom prst="rect">
            <a:avLst/>
          </a:prstGeom>
          <a:noFill/>
        </p:spPr>
        <p:txBody>
          <a:bodyPr wrap="square" rtlCol="0">
            <a:spAutoFit/>
          </a:bodyPr>
          <a:lstStyle/>
          <a:p>
            <a:r>
              <a:rPr kumimoji="1" lang="en-US" altLang="zh-TW" sz="2800" dirty="0">
                <a:latin typeface="Times New Roman" panose="02020603050405020304" pitchFamily="18" charset="0"/>
                <a:cs typeface="Times New Roman" panose="02020603050405020304" pitchFamily="18" charset="0"/>
              </a:rPr>
              <a:t>Notebook Name</a:t>
            </a:r>
            <a:endParaRPr kumimoji="1" lang="zh-TW" altLang="en-US" sz="2800" dirty="0">
              <a:latin typeface="Times New Roman" panose="02020603050405020304" pitchFamily="18" charset="0"/>
              <a:cs typeface="Times New Roman" panose="02020603050405020304" pitchFamily="18" charset="0"/>
            </a:endParaRPr>
          </a:p>
        </p:txBody>
      </p:sp>
      <p:cxnSp>
        <p:nvCxnSpPr>
          <p:cNvPr id="9" name="直線箭頭接點 8">
            <a:extLst>
              <a:ext uri="{FF2B5EF4-FFF2-40B4-BE49-F238E27FC236}">
                <a16:creationId xmlns:a16="http://schemas.microsoft.com/office/drawing/2014/main" id="{D4853657-FE0D-1E45-AA31-DAE7B9D69F68}"/>
              </a:ext>
            </a:extLst>
          </p:cNvPr>
          <p:cNvCxnSpPr>
            <a:cxnSpLocks/>
          </p:cNvCxnSpPr>
          <p:nvPr/>
        </p:nvCxnSpPr>
        <p:spPr>
          <a:xfrm flipH="1">
            <a:off x="1797981" y="2315901"/>
            <a:ext cx="277399" cy="3348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文字方塊 10">
            <a:extLst>
              <a:ext uri="{FF2B5EF4-FFF2-40B4-BE49-F238E27FC236}">
                <a16:creationId xmlns:a16="http://schemas.microsoft.com/office/drawing/2014/main" id="{48F0D1DA-D047-0045-8FD9-9BC94435518B}"/>
              </a:ext>
            </a:extLst>
          </p:cNvPr>
          <p:cNvSpPr txBox="1"/>
          <p:nvPr/>
        </p:nvSpPr>
        <p:spPr>
          <a:xfrm>
            <a:off x="999916" y="4708249"/>
            <a:ext cx="959780" cy="523220"/>
          </a:xfrm>
          <a:prstGeom prst="rect">
            <a:avLst/>
          </a:prstGeom>
          <a:noFill/>
        </p:spPr>
        <p:txBody>
          <a:bodyPr wrap="square" rtlCol="0">
            <a:spAutoFit/>
          </a:bodyPr>
          <a:lstStyle/>
          <a:p>
            <a:r>
              <a:rPr kumimoji="1" lang="en-US" altLang="zh-TW" sz="2800" dirty="0">
                <a:latin typeface="Times New Roman" panose="02020603050405020304" pitchFamily="18" charset="0"/>
                <a:cs typeface="Times New Roman" panose="02020603050405020304" pitchFamily="18" charset="0"/>
              </a:rPr>
              <a:t>Files</a:t>
            </a:r>
            <a:endParaRPr kumimoji="1" lang="zh-TW" altLang="en-US" sz="2800" dirty="0">
              <a:latin typeface="Times New Roman" panose="02020603050405020304" pitchFamily="18" charset="0"/>
              <a:cs typeface="Times New Roman" panose="02020603050405020304" pitchFamily="18" charset="0"/>
            </a:endParaRPr>
          </a:p>
        </p:txBody>
      </p:sp>
      <p:cxnSp>
        <p:nvCxnSpPr>
          <p:cNvPr id="12" name="直線箭頭接點 11">
            <a:extLst>
              <a:ext uri="{FF2B5EF4-FFF2-40B4-BE49-F238E27FC236}">
                <a16:creationId xmlns:a16="http://schemas.microsoft.com/office/drawing/2014/main" id="{4693B6DD-FE24-C74C-9A79-B9551527C1ED}"/>
              </a:ext>
            </a:extLst>
          </p:cNvPr>
          <p:cNvCxnSpPr>
            <a:cxnSpLocks/>
          </p:cNvCxnSpPr>
          <p:nvPr/>
        </p:nvCxnSpPr>
        <p:spPr>
          <a:xfrm flipH="1" flipV="1">
            <a:off x="1335640" y="3996647"/>
            <a:ext cx="144166" cy="633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 name="文字方塊 15">
            <a:extLst>
              <a:ext uri="{FF2B5EF4-FFF2-40B4-BE49-F238E27FC236}">
                <a16:creationId xmlns:a16="http://schemas.microsoft.com/office/drawing/2014/main" id="{C24AB029-E513-A44B-BA1C-4FDD8FB05B99}"/>
              </a:ext>
            </a:extLst>
          </p:cNvPr>
          <p:cNvSpPr txBox="1"/>
          <p:nvPr/>
        </p:nvSpPr>
        <p:spPr>
          <a:xfrm>
            <a:off x="4257271" y="2315901"/>
            <a:ext cx="2065311" cy="523220"/>
          </a:xfrm>
          <a:prstGeom prst="rect">
            <a:avLst/>
          </a:prstGeom>
          <a:noFill/>
        </p:spPr>
        <p:txBody>
          <a:bodyPr wrap="square" rtlCol="0">
            <a:spAutoFit/>
          </a:bodyPr>
          <a:lstStyle/>
          <a:p>
            <a:r>
              <a:rPr kumimoji="1" lang="en-US" altLang="zh-TW" sz="2800" dirty="0">
                <a:latin typeface="Times New Roman" panose="02020603050405020304" pitchFamily="18" charset="0"/>
                <a:cs typeface="Times New Roman" panose="02020603050405020304" pitchFamily="18" charset="0"/>
              </a:rPr>
              <a:t>Python Code</a:t>
            </a:r>
            <a:endParaRPr kumimoji="1" lang="zh-TW" altLang="en-US" sz="2800" dirty="0">
              <a:latin typeface="Times New Roman" panose="02020603050405020304" pitchFamily="18" charset="0"/>
              <a:cs typeface="Times New Roman" panose="02020603050405020304" pitchFamily="18" charset="0"/>
            </a:endParaRPr>
          </a:p>
        </p:txBody>
      </p:sp>
      <p:cxnSp>
        <p:nvCxnSpPr>
          <p:cNvPr id="17" name="直線箭頭接點 16">
            <a:extLst>
              <a:ext uri="{FF2B5EF4-FFF2-40B4-BE49-F238E27FC236}">
                <a16:creationId xmlns:a16="http://schemas.microsoft.com/office/drawing/2014/main" id="{87BD6C6D-8921-EF4E-B607-053D48843D47}"/>
              </a:ext>
            </a:extLst>
          </p:cNvPr>
          <p:cNvCxnSpPr>
            <a:cxnSpLocks/>
          </p:cNvCxnSpPr>
          <p:nvPr/>
        </p:nvCxnSpPr>
        <p:spPr>
          <a:xfrm flipH="1">
            <a:off x="4417888" y="2839121"/>
            <a:ext cx="661318" cy="6252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文字方塊 19">
            <a:extLst>
              <a:ext uri="{FF2B5EF4-FFF2-40B4-BE49-F238E27FC236}">
                <a16:creationId xmlns:a16="http://schemas.microsoft.com/office/drawing/2014/main" id="{8B71368E-3DE2-4748-AB05-8B00E822BB64}"/>
              </a:ext>
            </a:extLst>
          </p:cNvPr>
          <p:cNvSpPr txBox="1"/>
          <p:nvPr/>
        </p:nvSpPr>
        <p:spPr>
          <a:xfrm>
            <a:off x="7362289" y="1865079"/>
            <a:ext cx="2496621" cy="523220"/>
          </a:xfrm>
          <a:prstGeom prst="rect">
            <a:avLst/>
          </a:prstGeom>
          <a:noFill/>
        </p:spPr>
        <p:txBody>
          <a:bodyPr wrap="square" rtlCol="0">
            <a:spAutoFit/>
          </a:bodyPr>
          <a:lstStyle/>
          <a:p>
            <a:r>
              <a:rPr kumimoji="1" lang="en-US" altLang="zh-TW" sz="2800" dirty="0">
                <a:latin typeface="Times New Roman" panose="02020603050405020304" pitchFamily="18" charset="0"/>
                <a:cs typeface="Times New Roman" panose="02020603050405020304" pitchFamily="18" charset="0"/>
              </a:rPr>
              <a:t>Code Cell</a:t>
            </a:r>
            <a:endParaRPr kumimoji="1" lang="zh-TW" altLang="en-US" sz="2800" dirty="0">
              <a:latin typeface="Times New Roman" panose="02020603050405020304" pitchFamily="18" charset="0"/>
              <a:cs typeface="Times New Roman" panose="02020603050405020304" pitchFamily="18" charset="0"/>
            </a:endParaRPr>
          </a:p>
        </p:txBody>
      </p:sp>
      <p:cxnSp>
        <p:nvCxnSpPr>
          <p:cNvPr id="21" name="直線箭頭接點 20">
            <a:extLst>
              <a:ext uri="{FF2B5EF4-FFF2-40B4-BE49-F238E27FC236}">
                <a16:creationId xmlns:a16="http://schemas.microsoft.com/office/drawing/2014/main" id="{5D7EE384-805E-8F4D-AB52-304A9019647D}"/>
              </a:ext>
            </a:extLst>
          </p:cNvPr>
          <p:cNvCxnSpPr>
            <a:cxnSpLocks/>
          </p:cNvCxnSpPr>
          <p:nvPr/>
        </p:nvCxnSpPr>
        <p:spPr>
          <a:xfrm flipH="1">
            <a:off x="7787812" y="2471540"/>
            <a:ext cx="459807" cy="10382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文字方塊 23">
            <a:extLst>
              <a:ext uri="{FF2B5EF4-FFF2-40B4-BE49-F238E27FC236}">
                <a16:creationId xmlns:a16="http://schemas.microsoft.com/office/drawing/2014/main" id="{6CA77057-5CB7-7347-ACEB-1CBC784D88F0}"/>
              </a:ext>
            </a:extLst>
          </p:cNvPr>
          <p:cNvSpPr txBox="1"/>
          <p:nvPr/>
        </p:nvSpPr>
        <p:spPr>
          <a:xfrm>
            <a:off x="2793305" y="4891419"/>
            <a:ext cx="2496621" cy="523220"/>
          </a:xfrm>
          <a:prstGeom prst="rect">
            <a:avLst/>
          </a:prstGeom>
          <a:noFill/>
        </p:spPr>
        <p:txBody>
          <a:bodyPr wrap="square" rtlCol="0">
            <a:spAutoFit/>
          </a:bodyPr>
          <a:lstStyle/>
          <a:p>
            <a:r>
              <a:rPr kumimoji="1" lang="en-US" altLang="zh-TW" sz="2800" dirty="0">
                <a:latin typeface="Times New Roman" panose="02020603050405020304" pitchFamily="18" charset="0"/>
                <a:cs typeface="Times New Roman" panose="02020603050405020304" pitchFamily="18" charset="0"/>
              </a:rPr>
              <a:t>Execute Button</a:t>
            </a:r>
            <a:endParaRPr kumimoji="1" lang="zh-TW" altLang="en-US" sz="2800" dirty="0">
              <a:latin typeface="Times New Roman" panose="02020603050405020304" pitchFamily="18" charset="0"/>
              <a:cs typeface="Times New Roman" panose="02020603050405020304" pitchFamily="18" charset="0"/>
            </a:endParaRPr>
          </a:p>
        </p:txBody>
      </p:sp>
      <p:cxnSp>
        <p:nvCxnSpPr>
          <p:cNvPr id="25" name="直線箭頭接點 24">
            <a:extLst>
              <a:ext uri="{FF2B5EF4-FFF2-40B4-BE49-F238E27FC236}">
                <a16:creationId xmlns:a16="http://schemas.microsoft.com/office/drawing/2014/main" id="{BF8F6504-D28D-4C4C-80D0-29F3010C3932}"/>
              </a:ext>
            </a:extLst>
          </p:cNvPr>
          <p:cNvCxnSpPr>
            <a:cxnSpLocks/>
          </p:cNvCxnSpPr>
          <p:nvPr/>
        </p:nvCxnSpPr>
        <p:spPr>
          <a:xfrm flipH="1" flipV="1">
            <a:off x="3164440" y="3603660"/>
            <a:ext cx="267130" cy="13113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2BB2A676-4117-2941-92C3-393852CC0CDF}"/>
              </a:ext>
            </a:extLst>
          </p:cNvPr>
          <p:cNvSpPr txBox="1"/>
          <p:nvPr/>
        </p:nvSpPr>
        <p:spPr>
          <a:xfrm>
            <a:off x="5079206" y="4185029"/>
            <a:ext cx="1363856" cy="523220"/>
          </a:xfrm>
          <a:prstGeom prst="rect">
            <a:avLst/>
          </a:prstGeom>
          <a:noFill/>
        </p:spPr>
        <p:txBody>
          <a:bodyPr wrap="square" rtlCol="0">
            <a:spAutoFit/>
          </a:bodyPr>
          <a:lstStyle/>
          <a:p>
            <a:r>
              <a:rPr kumimoji="1" lang="en-US" altLang="zh-TW" sz="2800" dirty="0">
                <a:latin typeface="Times New Roman" panose="02020603050405020304" pitchFamily="18" charset="0"/>
                <a:cs typeface="Times New Roman" panose="02020603050405020304" pitchFamily="18" charset="0"/>
              </a:rPr>
              <a:t>Output</a:t>
            </a:r>
            <a:endParaRPr kumimoji="1" lang="zh-TW" altLang="en-US" sz="2800" dirty="0">
              <a:latin typeface="Times New Roman" panose="02020603050405020304" pitchFamily="18" charset="0"/>
              <a:cs typeface="Times New Roman" panose="02020603050405020304" pitchFamily="18" charset="0"/>
            </a:endParaRPr>
          </a:p>
        </p:txBody>
      </p:sp>
      <p:cxnSp>
        <p:nvCxnSpPr>
          <p:cNvPr id="32" name="直線箭頭接點 31">
            <a:extLst>
              <a:ext uri="{FF2B5EF4-FFF2-40B4-BE49-F238E27FC236}">
                <a16:creationId xmlns:a16="http://schemas.microsoft.com/office/drawing/2014/main" id="{4396D326-81BB-E344-894D-D60EE6329B29}"/>
              </a:ext>
            </a:extLst>
          </p:cNvPr>
          <p:cNvCxnSpPr>
            <a:cxnSpLocks/>
          </p:cNvCxnSpPr>
          <p:nvPr/>
        </p:nvCxnSpPr>
        <p:spPr>
          <a:xfrm flipH="1" flipV="1">
            <a:off x="3928665" y="3767810"/>
            <a:ext cx="978445" cy="6008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2889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6A503B-8116-6D4E-AF12-9BD3B4EAC16F}"/>
              </a:ext>
            </a:extLst>
          </p:cNvPr>
          <p:cNvSpPr>
            <a:spLocks noGrp="1"/>
          </p:cNvSpPr>
          <p:nvPr>
            <p:ph type="title"/>
          </p:nvPr>
        </p:nvSpPr>
        <p:spPr/>
        <p:txBody>
          <a:bodyPr/>
          <a:lstStyle/>
          <a:p>
            <a:r>
              <a:rPr kumimoji="1" lang="en-US" altLang="zh-TW" dirty="0"/>
              <a:t>Change to Use GPU</a:t>
            </a:r>
            <a:endParaRPr kumimoji="1" lang="zh-TW" altLang="en-US" dirty="0"/>
          </a:p>
        </p:txBody>
      </p:sp>
      <p:sp>
        <p:nvSpPr>
          <p:cNvPr id="3" name="文字版面配置區 2">
            <a:extLst>
              <a:ext uri="{FF2B5EF4-FFF2-40B4-BE49-F238E27FC236}">
                <a16:creationId xmlns:a16="http://schemas.microsoft.com/office/drawing/2014/main" id="{9E4A5C2A-2038-DC4C-9577-F3CE4BB7E57F}"/>
              </a:ext>
            </a:extLst>
          </p:cNvPr>
          <p:cNvSpPr>
            <a:spLocks noGrp="1"/>
          </p:cNvSpPr>
          <p:nvPr>
            <p:ph type="body" idx="1"/>
          </p:nvPr>
        </p:nvSpPr>
        <p:spPr>
          <a:xfrm>
            <a:off x="838200" y="1825625"/>
            <a:ext cx="10515600" cy="732640"/>
          </a:xfrm>
        </p:spPr>
        <p:txBody>
          <a:bodyPr/>
          <a:lstStyle/>
          <a:p>
            <a:r>
              <a:rPr kumimoji="1" lang="en-US" altLang="zh-TW" dirty="0"/>
              <a:t>We can change to GPU </a:t>
            </a:r>
            <a:r>
              <a:rPr kumimoji="1" lang="en" altLang="zh-TW" dirty="0"/>
              <a:t>h</a:t>
            </a:r>
            <a:r>
              <a:rPr lang="en" altLang="zh-TW" dirty="0"/>
              <a:t>ardware accelerator.</a:t>
            </a:r>
            <a:endParaRPr kumimoji="1" lang="zh-TW" altLang="en-US" dirty="0"/>
          </a:p>
        </p:txBody>
      </p:sp>
      <p:sp>
        <p:nvSpPr>
          <p:cNvPr id="4" name="投影片編號版面配置區 3">
            <a:extLst>
              <a:ext uri="{FF2B5EF4-FFF2-40B4-BE49-F238E27FC236}">
                <a16:creationId xmlns:a16="http://schemas.microsoft.com/office/drawing/2014/main" id="{200A49D9-7D15-8248-8BFA-5D267376D52B}"/>
              </a:ext>
            </a:extLst>
          </p:cNvPr>
          <p:cNvSpPr>
            <a:spLocks noGrp="1"/>
          </p:cNvSpPr>
          <p:nvPr>
            <p:ph type="sldNum" idx="12"/>
          </p:nvPr>
        </p:nvSpPr>
        <p:spPr/>
        <p:txBody>
          <a:bodyPr/>
          <a:lstStyle/>
          <a:p>
            <a:fld id="{00000000-1234-1234-1234-123412341234}" type="slidenum">
              <a:rPr lang="en-US" smtClean="0"/>
              <a:pPr/>
              <a:t>14</a:t>
            </a:fld>
            <a:endParaRPr lang="en-US" dirty="0"/>
          </a:p>
        </p:txBody>
      </p:sp>
      <p:pic>
        <p:nvPicPr>
          <p:cNvPr id="6" name="圖片 5">
            <a:extLst>
              <a:ext uri="{FF2B5EF4-FFF2-40B4-BE49-F238E27FC236}">
                <a16:creationId xmlns:a16="http://schemas.microsoft.com/office/drawing/2014/main" id="{48C32FCB-7D4C-1845-A2E7-1E864659F806}"/>
              </a:ext>
            </a:extLst>
          </p:cNvPr>
          <p:cNvPicPr>
            <a:picLocks noChangeAspect="1"/>
          </p:cNvPicPr>
          <p:nvPr/>
        </p:nvPicPr>
        <p:blipFill>
          <a:blip r:embed="rId2"/>
          <a:stretch>
            <a:fillRect/>
          </a:stretch>
        </p:blipFill>
        <p:spPr>
          <a:xfrm>
            <a:off x="1463539" y="2645577"/>
            <a:ext cx="4632461" cy="3847298"/>
          </a:xfrm>
          <a:prstGeom prst="rect">
            <a:avLst/>
          </a:prstGeom>
        </p:spPr>
      </p:pic>
      <p:pic>
        <p:nvPicPr>
          <p:cNvPr id="8" name="圖片 7">
            <a:extLst>
              <a:ext uri="{FF2B5EF4-FFF2-40B4-BE49-F238E27FC236}">
                <a16:creationId xmlns:a16="http://schemas.microsoft.com/office/drawing/2014/main" id="{DECF6AEE-BF50-324D-8B09-E3A982A90783}"/>
              </a:ext>
            </a:extLst>
          </p:cNvPr>
          <p:cNvPicPr>
            <a:picLocks noChangeAspect="1"/>
          </p:cNvPicPr>
          <p:nvPr/>
        </p:nvPicPr>
        <p:blipFill>
          <a:blip r:embed="rId3"/>
          <a:stretch>
            <a:fillRect/>
          </a:stretch>
        </p:blipFill>
        <p:spPr>
          <a:xfrm>
            <a:off x="6542783" y="2736457"/>
            <a:ext cx="5003800" cy="3441700"/>
          </a:xfrm>
          <a:prstGeom prst="rect">
            <a:avLst/>
          </a:prstGeom>
        </p:spPr>
      </p:pic>
    </p:spTree>
    <p:extLst>
      <p:ext uri="{BB962C8B-B14F-4D97-AF65-F5344CB8AC3E}">
        <p14:creationId xmlns:p14="http://schemas.microsoft.com/office/powerpoint/2010/main" val="4002010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dirty="0"/>
              <a:t>Tensor Flow Dataset (TFDS)</a:t>
            </a:r>
            <a:endParaRPr dirty="0"/>
          </a:p>
        </p:txBody>
      </p:sp>
      <p:sp>
        <p:nvSpPr>
          <p:cNvPr id="116" name="Google Shape;116;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TFDS is a python model that can help use to get datasets.</a:t>
            </a:r>
            <a:endParaRPr dirty="0"/>
          </a:p>
          <a:p>
            <a:pPr marL="228600" lvl="0" indent="-228600" algn="l" rtl="0">
              <a:lnSpc>
                <a:spcPct val="90000"/>
              </a:lnSpc>
              <a:spcBef>
                <a:spcPts val="1000"/>
              </a:spcBef>
              <a:spcAft>
                <a:spcPts val="0"/>
              </a:spcAft>
              <a:buClr>
                <a:schemeClr val="dk1"/>
              </a:buClr>
              <a:buSzPts val="2800"/>
              <a:buChar char="•"/>
            </a:pPr>
            <a:r>
              <a:rPr lang="en-US" dirty="0"/>
              <a:t>Install TFDS with pip.</a:t>
            </a:r>
            <a:endParaRPr dirty="0"/>
          </a:p>
          <a:p>
            <a:pPr marL="685800" lvl="1" indent="-228600" algn="l" rtl="0">
              <a:lnSpc>
                <a:spcPct val="90000"/>
              </a:lnSpc>
              <a:spcBef>
                <a:spcPts val="500"/>
              </a:spcBef>
              <a:spcAft>
                <a:spcPts val="0"/>
              </a:spcAft>
              <a:buClr>
                <a:schemeClr val="dk1"/>
              </a:buClr>
              <a:buSzPts val="2800"/>
              <a:buChar char="•"/>
            </a:pPr>
            <a:r>
              <a:rPr lang="en-US" dirty="0"/>
              <a:t>pip install </a:t>
            </a:r>
            <a:r>
              <a:rPr lang="en-US" dirty="0" err="1"/>
              <a:t>tensorflow</a:t>
            </a:r>
            <a:r>
              <a:rPr lang="en-US" dirty="0"/>
              <a:t>-datasets</a:t>
            </a:r>
            <a:endParaRPr dirty="0"/>
          </a:p>
          <a:p>
            <a:pPr marL="228600" lvl="0" indent="-228600" algn="l" rtl="0">
              <a:lnSpc>
                <a:spcPct val="90000"/>
              </a:lnSpc>
              <a:spcBef>
                <a:spcPts val="1000"/>
              </a:spcBef>
              <a:spcAft>
                <a:spcPts val="0"/>
              </a:spcAft>
              <a:buClr>
                <a:schemeClr val="dk1"/>
              </a:buClr>
              <a:buSzPts val="2800"/>
              <a:buChar char="•"/>
            </a:pPr>
            <a:r>
              <a:rPr lang="en-US" dirty="0"/>
              <a:t>Use load() to load a data set.</a:t>
            </a:r>
            <a:endParaRPr dirty="0"/>
          </a:p>
          <a:p>
            <a:pPr marL="685800" lvl="1" indent="-228600" algn="l" rtl="0">
              <a:lnSpc>
                <a:spcPct val="90000"/>
              </a:lnSpc>
              <a:spcBef>
                <a:spcPts val="500"/>
              </a:spcBef>
              <a:spcAft>
                <a:spcPts val="0"/>
              </a:spcAft>
              <a:buClr>
                <a:schemeClr val="dk1"/>
              </a:buClr>
              <a:buSzPts val="2800"/>
              <a:buChar char="•"/>
            </a:pPr>
            <a:r>
              <a:rPr lang="en-US" dirty="0" err="1"/>
              <a:t>tfds.load</a:t>
            </a:r>
            <a:r>
              <a:rPr lang="en-US" dirty="0"/>
              <a:t>(‘</a:t>
            </a:r>
            <a:r>
              <a:rPr lang="en-US" dirty="0" err="1"/>
              <a:t>fashion_mnist</a:t>
            </a:r>
            <a:r>
              <a:rPr lang="en-US" dirty="0"/>
              <a:t>’)</a:t>
            </a:r>
            <a:endParaRPr dirty="0"/>
          </a:p>
          <a:p>
            <a:pPr marL="457200" lvl="1" indent="0" algn="l" rtl="0">
              <a:lnSpc>
                <a:spcPct val="90000"/>
              </a:lnSpc>
              <a:spcBef>
                <a:spcPts val="50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endParaRPr dirty="0"/>
          </a:p>
        </p:txBody>
      </p:sp>
      <p:sp>
        <p:nvSpPr>
          <p:cNvPr id="117" name="Google Shape;117;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TFDS (Cont’d)</a:t>
            </a:r>
            <a:endParaRPr/>
          </a:p>
        </p:txBody>
      </p:sp>
      <p:sp>
        <p:nvSpPr>
          <p:cNvPr id="123" name="Google Shape;12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a:p>
        </p:txBody>
      </p:sp>
      <p:pic>
        <p:nvPicPr>
          <p:cNvPr id="3" name="圖片 2">
            <a:extLst>
              <a:ext uri="{FF2B5EF4-FFF2-40B4-BE49-F238E27FC236}">
                <a16:creationId xmlns:a16="http://schemas.microsoft.com/office/drawing/2014/main" id="{B574F482-F933-9844-98D4-8729E782EFC1}"/>
              </a:ext>
            </a:extLst>
          </p:cNvPr>
          <p:cNvPicPr>
            <a:picLocks noChangeAspect="1"/>
          </p:cNvPicPr>
          <p:nvPr/>
        </p:nvPicPr>
        <p:blipFill>
          <a:blip r:embed="rId3"/>
          <a:stretch>
            <a:fillRect/>
          </a:stretch>
        </p:blipFill>
        <p:spPr>
          <a:xfrm>
            <a:off x="1365250" y="1839119"/>
            <a:ext cx="9461500" cy="43688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5F8DD0-D83D-6C41-B83B-3D7D8CE748B0}"/>
              </a:ext>
            </a:extLst>
          </p:cNvPr>
          <p:cNvSpPr>
            <a:spLocks noGrp="1"/>
          </p:cNvSpPr>
          <p:nvPr>
            <p:ph type="title"/>
          </p:nvPr>
        </p:nvSpPr>
        <p:spPr/>
        <p:txBody>
          <a:bodyPr/>
          <a:lstStyle/>
          <a:p>
            <a:r>
              <a:rPr kumimoji="1" lang="en-US" altLang="zh-TW" dirty="0"/>
              <a:t>Sarcasm Detection</a:t>
            </a:r>
            <a:endParaRPr kumimoji="1" lang="zh-TW" altLang="en-US" dirty="0"/>
          </a:p>
        </p:txBody>
      </p:sp>
      <p:sp>
        <p:nvSpPr>
          <p:cNvPr id="3" name="文字版面配置區 2">
            <a:extLst>
              <a:ext uri="{FF2B5EF4-FFF2-40B4-BE49-F238E27FC236}">
                <a16:creationId xmlns:a16="http://schemas.microsoft.com/office/drawing/2014/main" id="{00D14CFB-210F-2648-B3AF-6DCB69586627}"/>
              </a:ext>
            </a:extLst>
          </p:cNvPr>
          <p:cNvSpPr>
            <a:spLocks noGrp="1"/>
          </p:cNvSpPr>
          <p:nvPr>
            <p:ph type="body" idx="1"/>
          </p:nvPr>
        </p:nvSpPr>
        <p:spPr/>
        <p:txBody>
          <a:bodyPr/>
          <a:lstStyle/>
          <a:p>
            <a:r>
              <a:rPr kumimoji="1" lang="en-US" altLang="zh-TW" dirty="0"/>
              <a:t>We are going to build a sarcasm detection model.</a:t>
            </a:r>
          </a:p>
          <a:p>
            <a:r>
              <a:rPr kumimoji="1" lang="en-US" altLang="zh-TW" dirty="0"/>
              <a:t>This model can help us to classify the sentence sarcasm or not.</a:t>
            </a:r>
          </a:p>
          <a:p>
            <a:r>
              <a:rPr kumimoji="1" lang="en-US" altLang="zh-TW" dirty="0"/>
              <a:t>We will complete this experiment with Keras.</a:t>
            </a:r>
            <a:endParaRPr kumimoji="1" lang="zh-TW" altLang="en-US" dirty="0"/>
          </a:p>
        </p:txBody>
      </p:sp>
      <p:sp>
        <p:nvSpPr>
          <p:cNvPr id="4" name="投影片編號版面配置區 3">
            <a:extLst>
              <a:ext uri="{FF2B5EF4-FFF2-40B4-BE49-F238E27FC236}">
                <a16:creationId xmlns:a16="http://schemas.microsoft.com/office/drawing/2014/main" id="{5EACF19F-0748-4D4B-A3F0-16DD8B8579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pic>
        <p:nvPicPr>
          <p:cNvPr id="3080" name="Picture 8" descr="Sarcasm T Shirts – Buy Printed Sarcasm T Shirt Online – WYO">
            <a:extLst>
              <a:ext uri="{FF2B5EF4-FFF2-40B4-BE49-F238E27FC236}">
                <a16:creationId xmlns:a16="http://schemas.microsoft.com/office/drawing/2014/main" id="{89745073-9EB8-F046-B33F-367AD7120F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3500" y="3074001"/>
            <a:ext cx="4252311" cy="4252311"/>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397B552A-8059-5E40-8C65-737CAADC22F4}"/>
              </a:ext>
            </a:extLst>
          </p:cNvPr>
          <p:cNvSpPr txBox="1"/>
          <p:nvPr/>
        </p:nvSpPr>
        <p:spPr>
          <a:xfrm>
            <a:off x="3993500" y="6649380"/>
            <a:ext cx="4204997" cy="215444"/>
          </a:xfrm>
          <a:prstGeom prst="rect">
            <a:avLst/>
          </a:prstGeom>
          <a:noFill/>
        </p:spPr>
        <p:txBody>
          <a:bodyPr wrap="none" rtlCol="0">
            <a:spAutoFit/>
          </a:bodyPr>
          <a:lstStyle/>
          <a:p>
            <a:r>
              <a:rPr kumimoji="1" lang="en" altLang="zh-TW" sz="800" dirty="0">
                <a:solidFill>
                  <a:schemeClr val="bg1">
                    <a:lumMod val="75000"/>
                  </a:schemeClr>
                </a:solidFill>
              </a:rPr>
              <a:t>https://</a:t>
            </a:r>
            <a:r>
              <a:rPr kumimoji="1" lang="en" altLang="zh-TW" sz="800" dirty="0" err="1">
                <a:solidFill>
                  <a:schemeClr val="bg1">
                    <a:lumMod val="75000"/>
                  </a:schemeClr>
                </a:solidFill>
              </a:rPr>
              <a:t>www.wyo.in</a:t>
            </a:r>
            <a:r>
              <a:rPr kumimoji="1" lang="en" altLang="zh-TW" sz="800" dirty="0">
                <a:solidFill>
                  <a:schemeClr val="bg1">
                    <a:lumMod val="75000"/>
                  </a:schemeClr>
                </a:solidFill>
              </a:rPr>
              <a:t>/pub/media/</a:t>
            </a:r>
            <a:r>
              <a:rPr kumimoji="1" lang="en" altLang="zh-TW" sz="800" dirty="0" err="1">
                <a:solidFill>
                  <a:schemeClr val="bg1">
                    <a:lumMod val="75000"/>
                  </a:schemeClr>
                </a:solidFill>
              </a:rPr>
              <a:t>mf_webp</a:t>
            </a:r>
            <a:r>
              <a:rPr kumimoji="1" lang="en" altLang="zh-TW" sz="800" dirty="0">
                <a:solidFill>
                  <a:schemeClr val="bg1">
                    <a:lumMod val="75000"/>
                  </a:schemeClr>
                </a:solidFill>
              </a:rPr>
              <a:t>/</a:t>
            </a:r>
            <a:r>
              <a:rPr kumimoji="1" lang="en" altLang="zh-TW" sz="800" dirty="0" err="1">
                <a:solidFill>
                  <a:schemeClr val="bg1">
                    <a:lumMod val="75000"/>
                  </a:schemeClr>
                </a:solidFill>
              </a:rPr>
              <a:t>png</a:t>
            </a:r>
            <a:r>
              <a:rPr kumimoji="1" lang="en" altLang="zh-TW" sz="800" dirty="0">
                <a:solidFill>
                  <a:schemeClr val="bg1">
                    <a:lumMod val="75000"/>
                  </a:schemeClr>
                </a:solidFill>
              </a:rPr>
              <a:t>/media/catalog/</a:t>
            </a:r>
            <a:r>
              <a:rPr kumimoji="1" lang="en" altLang="zh-TW" sz="800" dirty="0" err="1">
                <a:solidFill>
                  <a:schemeClr val="bg1">
                    <a:lumMod val="75000"/>
                  </a:schemeClr>
                </a:solidFill>
              </a:rPr>
              <a:t>tmp</a:t>
            </a:r>
            <a:r>
              <a:rPr kumimoji="1" lang="en" altLang="zh-TW" sz="800" dirty="0">
                <a:solidFill>
                  <a:schemeClr val="bg1">
                    <a:lumMod val="75000"/>
                  </a:schemeClr>
                </a:solidFill>
              </a:rPr>
              <a:t>/category/</a:t>
            </a:r>
            <a:r>
              <a:rPr kumimoji="1" lang="en" altLang="zh-TW" sz="800" dirty="0" err="1">
                <a:solidFill>
                  <a:schemeClr val="bg1">
                    <a:lumMod val="75000"/>
                  </a:schemeClr>
                </a:solidFill>
              </a:rPr>
              <a:t>Sarcasm.webp</a:t>
            </a:r>
            <a:endParaRPr kumimoji="1" lang="zh-TW" altLang="en-US" sz="800" dirty="0">
              <a:solidFill>
                <a:schemeClr val="bg1">
                  <a:lumMod val="75000"/>
                </a:schemeClr>
              </a:solidFill>
            </a:endParaRPr>
          </a:p>
        </p:txBody>
      </p:sp>
    </p:spTree>
    <p:extLst>
      <p:ext uri="{BB962C8B-B14F-4D97-AF65-F5344CB8AC3E}">
        <p14:creationId xmlns:p14="http://schemas.microsoft.com/office/powerpoint/2010/main" val="2382517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F48DBD-F09A-A04D-B637-9667768E6AB8}"/>
              </a:ext>
            </a:extLst>
          </p:cNvPr>
          <p:cNvSpPr>
            <a:spLocks noGrp="1"/>
          </p:cNvSpPr>
          <p:nvPr>
            <p:ph type="title"/>
          </p:nvPr>
        </p:nvSpPr>
        <p:spPr/>
        <p:txBody>
          <a:bodyPr/>
          <a:lstStyle/>
          <a:p>
            <a:r>
              <a:rPr kumimoji="1" lang="en-US" altLang="zh-TW" dirty="0"/>
              <a:t>Outline</a:t>
            </a:r>
            <a:endParaRPr kumimoji="1" lang="zh-TW" altLang="en-US" dirty="0"/>
          </a:p>
        </p:txBody>
      </p:sp>
      <p:pic>
        <p:nvPicPr>
          <p:cNvPr id="8" name="圖片 7">
            <a:extLst>
              <a:ext uri="{FF2B5EF4-FFF2-40B4-BE49-F238E27FC236}">
                <a16:creationId xmlns:a16="http://schemas.microsoft.com/office/drawing/2014/main" id="{BD98A789-F2B0-C749-B337-80774B7FC06D}"/>
              </a:ext>
            </a:extLst>
          </p:cNvPr>
          <p:cNvPicPr>
            <a:picLocks noChangeAspect="1"/>
          </p:cNvPicPr>
          <p:nvPr/>
        </p:nvPicPr>
        <p:blipFill>
          <a:blip r:embed="rId2"/>
          <a:stretch>
            <a:fillRect/>
          </a:stretch>
        </p:blipFill>
        <p:spPr>
          <a:xfrm>
            <a:off x="247650" y="2159000"/>
            <a:ext cx="11696700" cy="2540000"/>
          </a:xfrm>
          <a:prstGeom prst="rect">
            <a:avLst/>
          </a:prstGeom>
        </p:spPr>
      </p:pic>
    </p:spTree>
    <p:extLst>
      <p:ext uri="{BB962C8B-B14F-4D97-AF65-F5344CB8AC3E}">
        <p14:creationId xmlns:p14="http://schemas.microsoft.com/office/powerpoint/2010/main" val="3112384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Tokenization</a:t>
            </a:r>
            <a:endParaRPr/>
          </a:p>
        </p:txBody>
      </p:sp>
      <p:sp>
        <p:nvSpPr>
          <p:cNvPr id="130" name="Google Shape;130;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We can replace the words with numbers in a sentence. </a:t>
            </a:r>
            <a:endParaRPr dirty="0"/>
          </a:p>
          <a:p>
            <a:pPr marL="685800" lvl="1" indent="-228600">
              <a:spcBef>
                <a:spcPts val="1000"/>
              </a:spcBef>
            </a:pPr>
            <a:r>
              <a:rPr lang="en-US" dirty="0"/>
              <a:t>“I love dog” = [1, 2, 5]</a:t>
            </a:r>
            <a:endParaRPr dirty="0"/>
          </a:p>
          <a:p>
            <a:pPr marL="685800" lvl="1" indent="-228600">
              <a:spcBef>
                <a:spcPts val="1000"/>
              </a:spcBef>
            </a:pPr>
            <a:r>
              <a:rPr lang="en-US" dirty="0"/>
              <a:t>“I love cat” = [1, 2, 3]</a:t>
            </a:r>
            <a:endParaRPr dirty="0"/>
          </a:p>
          <a:p>
            <a:pPr marL="685800" lvl="1" indent="-228600">
              <a:spcBef>
                <a:spcPts val="1000"/>
              </a:spcBef>
            </a:pPr>
            <a:r>
              <a:rPr lang="en-US" dirty="0"/>
              <a:t>“I love a cat” = [1, 2, 4, 3]</a:t>
            </a:r>
            <a:endParaRPr dirty="0"/>
          </a:p>
        </p:txBody>
      </p:sp>
      <p:sp>
        <p:nvSpPr>
          <p:cNvPr id="131" name="Google Shape;131;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F48DBD-F09A-A04D-B637-9667768E6AB8}"/>
              </a:ext>
            </a:extLst>
          </p:cNvPr>
          <p:cNvSpPr>
            <a:spLocks noGrp="1"/>
          </p:cNvSpPr>
          <p:nvPr>
            <p:ph type="title"/>
          </p:nvPr>
        </p:nvSpPr>
        <p:spPr/>
        <p:txBody>
          <a:bodyPr/>
          <a:lstStyle/>
          <a:p>
            <a:r>
              <a:rPr kumimoji="1" lang="en-US" altLang="zh-TW" dirty="0"/>
              <a:t>Outline</a:t>
            </a:r>
            <a:endParaRPr kumimoji="1" lang="zh-TW" altLang="en-US" dirty="0"/>
          </a:p>
        </p:txBody>
      </p:sp>
      <p:sp>
        <p:nvSpPr>
          <p:cNvPr id="4" name="投影片編號版面配置區 3">
            <a:extLst>
              <a:ext uri="{FF2B5EF4-FFF2-40B4-BE49-F238E27FC236}">
                <a16:creationId xmlns:a16="http://schemas.microsoft.com/office/drawing/2014/main" id="{46892000-7014-414A-80A5-5282C7C3BD6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pic>
        <p:nvPicPr>
          <p:cNvPr id="10" name="圖片 9">
            <a:extLst>
              <a:ext uri="{FF2B5EF4-FFF2-40B4-BE49-F238E27FC236}">
                <a16:creationId xmlns:a16="http://schemas.microsoft.com/office/drawing/2014/main" id="{25F58BFE-03AA-EB4C-9F7E-72D49ED171B1}"/>
              </a:ext>
            </a:extLst>
          </p:cNvPr>
          <p:cNvPicPr>
            <a:picLocks noChangeAspect="1"/>
          </p:cNvPicPr>
          <p:nvPr/>
        </p:nvPicPr>
        <p:blipFill>
          <a:blip r:embed="rId3"/>
          <a:stretch>
            <a:fillRect/>
          </a:stretch>
        </p:blipFill>
        <p:spPr>
          <a:xfrm>
            <a:off x="247650" y="2159000"/>
            <a:ext cx="11696700" cy="2540000"/>
          </a:xfrm>
          <a:prstGeom prst="rect">
            <a:avLst/>
          </a:prstGeom>
        </p:spPr>
      </p:pic>
    </p:spTree>
    <p:extLst>
      <p:ext uri="{BB962C8B-B14F-4D97-AF65-F5344CB8AC3E}">
        <p14:creationId xmlns:p14="http://schemas.microsoft.com/office/powerpoint/2010/main" val="36979089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Tokenization (Cont’d)</a:t>
            </a:r>
            <a:endParaRPr/>
          </a:p>
        </p:txBody>
      </p:sp>
      <p:sp>
        <p:nvSpPr>
          <p:cNvPr id="137" name="Google Shape;137;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20</a:t>
            </a:fld>
            <a:endParaRPr/>
          </a:p>
        </p:txBody>
      </p:sp>
      <p:sp>
        <p:nvSpPr>
          <p:cNvPr id="139" name="Google Shape;139;p20"/>
          <p:cNvSpPr txBox="1">
            <a:spLocks noGrp="1"/>
          </p:cNvSpPr>
          <p:nvPr>
            <p:ph type="body" idx="1"/>
          </p:nvPr>
        </p:nvSpPr>
        <p:spPr>
          <a:xfrm>
            <a:off x="838200" y="1544968"/>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We can use python package to do the tokenization easily. </a:t>
            </a:r>
            <a:endParaRPr dirty="0"/>
          </a:p>
        </p:txBody>
      </p:sp>
      <p:pic>
        <p:nvPicPr>
          <p:cNvPr id="3" name="圖片 2">
            <a:extLst>
              <a:ext uri="{FF2B5EF4-FFF2-40B4-BE49-F238E27FC236}">
                <a16:creationId xmlns:a16="http://schemas.microsoft.com/office/drawing/2014/main" id="{1169D947-CB9C-A64A-ADBA-C0CA3A89FB4F}"/>
              </a:ext>
            </a:extLst>
          </p:cNvPr>
          <p:cNvPicPr>
            <a:picLocks noChangeAspect="1"/>
          </p:cNvPicPr>
          <p:nvPr/>
        </p:nvPicPr>
        <p:blipFill>
          <a:blip r:embed="rId3"/>
          <a:stretch>
            <a:fillRect/>
          </a:stretch>
        </p:blipFill>
        <p:spPr>
          <a:xfrm>
            <a:off x="2943334" y="2150732"/>
            <a:ext cx="6144094" cy="415432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Texts to Sequences</a:t>
            </a:r>
            <a:endParaRPr/>
          </a:p>
        </p:txBody>
      </p:sp>
      <p:sp>
        <p:nvSpPr>
          <p:cNvPr id="145" name="Google Shape;145;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21</a:t>
            </a:fld>
            <a:endParaRPr/>
          </a:p>
        </p:txBody>
      </p:sp>
      <p:pic>
        <p:nvPicPr>
          <p:cNvPr id="2" name="圖片 1">
            <a:extLst>
              <a:ext uri="{FF2B5EF4-FFF2-40B4-BE49-F238E27FC236}">
                <a16:creationId xmlns:a16="http://schemas.microsoft.com/office/drawing/2014/main" id="{8471D0F4-A741-C244-8BC4-1BF194ECB387}"/>
              </a:ext>
            </a:extLst>
          </p:cNvPr>
          <p:cNvPicPr>
            <a:picLocks noChangeAspect="1"/>
          </p:cNvPicPr>
          <p:nvPr/>
        </p:nvPicPr>
        <p:blipFill>
          <a:blip r:embed="rId3"/>
          <a:stretch>
            <a:fillRect/>
          </a:stretch>
        </p:blipFill>
        <p:spPr>
          <a:xfrm>
            <a:off x="1873301" y="2150732"/>
            <a:ext cx="8445398" cy="4342143"/>
          </a:xfrm>
          <a:prstGeom prst="rect">
            <a:avLst/>
          </a:prstGeom>
        </p:spPr>
      </p:pic>
      <p:sp>
        <p:nvSpPr>
          <p:cNvPr id="6" name="Google Shape;139;p20">
            <a:extLst>
              <a:ext uri="{FF2B5EF4-FFF2-40B4-BE49-F238E27FC236}">
                <a16:creationId xmlns:a16="http://schemas.microsoft.com/office/drawing/2014/main" id="{B01A17CF-B7A2-9C4D-A241-89C9570AE6B8}"/>
              </a:ext>
            </a:extLst>
          </p:cNvPr>
          <p:cNvSpPr txBox="1">
            <a:spLocks noGrp="1"/>
          </p:cNvSpPr>
          <p:nvPr>
            <p:ph type="body" idx="1"/>
          </p:nvPr>
        </p:nvSpPr>
        <p:spPr>
          <a:xfrm>
            <a:off x="838200" y="1544968"/>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We should combine the IDs with the sentences. </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dirty="0"/>
              <a:t>Out of Vocabulary (OOV)</a:t>
            </a:r>
            <a:endParaRPr dirty="0"/>
          </a:p>
        </p:txBody>
      </p:sp>
      <p:sp>
        <p:nvSpPr>
          <p:cNvPr id="152" name="Google Shape;152;p22"/>
          <p:cNvSpPr txBox="1">
            <a:spLocks noGrp="1"/>
          </p:cNvSpPr>
          <p:nvPr>
            <p:ph type="body" idx="1"/>
          </p:nvPr>
        </p:nvSpPr>
        <p:spPr>
          <a:xfrm>
            <a:off x="838200" y="1825625"/>
            <a:ext cx="10515600" cy="86893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OOV means your algorithm can’t understand the word, it means this word doesn’t exist in the vocabulary.</a:t>
            </a:r>
            <a:endParaRPr/>
          </a:p>
        </p:txBody>
      </p:sp>
      <p:sp>
        <p:nvSpPr>
          <p:cNvPr id="153" name="Google Shape;153;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22</a:t>
            </a:fld>
            <a:endParaRPr/>
          </a:p>
        </p:txBody>
      </p:sp>
      <p:pic>
        <p:nvPicPr>
          <p:cNvPr id="2" name="圖片 1">
            <a:extLst>
              <a:ext uri="{FF2B5EF4-FFF2-40B4-BE49-F238E27FC236}">
                <a16:creationId xmlns:a16="http://schemas.microsoft.com/office/drawing/2014/main" id="{09447433-2D6B-AA46-AF62-C6314D5CA9C1}"/>
              </a:ext>
            </a:extLst>
          </p:cNvPr>
          <p:cNvPicPr>
            <a:picLocks noChangeAspect="1"/>
          </p:cNvPicPr>
          <p:nvPr/>
        </p:nvPicPr>
        <p:blipFill>
          <a:blip r:embed="rId3"/>
          <a:stretch>
            <a:fillRect/>
          </a:stretch>
        </p:blipFill>
        <p:spPr>
          <a:xfrm>
            <a:off x="932354" y="2829498"/>
            <a:ext cx="7102181" cy="2244669"/>
          </a:xfrm>
          <a:prstGeom prst="rect">
            <a:avLst/>
          </a:prstGeom>
        </p:spPr>
      </p:pic>
      <p:pic>
        <p:nvPicPr>
          <p:cNvPr id="3" name="圖片 2">
            <a:extLst>
              <a:ext uri="{FF2B5EF4-FFF2-40B4-BE49-F238E27FC236}">
                <a16:creationId xmlns:a16="http://schemas.microsoft.com/office/drawing/2014/main" id="{5348D6BA-E4F1-5745-B838-48BE7B618071}"/>
              </a:ext>
            </a:extLst>
          </p:cNvPr>
          <p:cNvPicPr>
            <a:picLocks noChangeAspect="1"/>
          </p:cNvPicPr>
          <p:nvPr/>
        </p:nvPicPr>
        <p:blipFill>
          <a:blip r:embed="rId4"/>
          <a:stretch>
            <a:fillRect/>
          </a:stretch>
        </p:blipFill>
        <p:spPr>
          <a:xfrm>
            <a:off x="4134288" y="4476806"/>
            <a:ext cx="6833038" cy="224466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dirty="0"/>
              <a:t>Get Texts from TensorFlow</a:t>
            </a:r>
            <a:endParaRPr dirty="0"/>
          </a:p>
        </p:txBody>
      </p:sp>
      <p:sp>
        <p:nvSpPr>
          <p:cNvPr id="161" name="Google Shape;161;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We can get the texts from TensorFlow.</a:t>
            </a:r>
            <a:endParaRPr dirty="0"/>
          </a:p>
        </p:txBody>
      </p:sp>
      <p:sp>
        <p:nvSpPr>
          <p:cNvPr id="162" name="Google Shape;162;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pic>
        <p:nvPicPr>
          <p:cNvPr id="2" name="圖片 1">
            <a:extLst>
              <a:ext uri="{FF2B5EF4-FFF2-40B4-BE49-F238E27FC236}">
                <a16:creationId xmlns:a16="http://schemas.microsoft.com/office/drawing/2014/main" id="{9CAEAE65-3050-6148-9D57-DCEA3C0B2014}"/>
              </a:ext>
            </a:extLst>
          </p:cNvPr>
          <p:cNvPicPr>
            <a:picLocks noChangeAspect="1"/>
          </p:cNvPicPr>
          <p:nvPr/>
        </p:nvPicPr>
        <p:blipFill>
          <a:blip r:embed="rId3"/>
          <a:stretch>
            <a:fillRect/>
          </a:stretch>
        </p:blipFill>
        <p:spPr>
          <a:xfrm>
            <a:off x="1707931" y="2607014"/>
            <a:ext cx="8274269" cy="393189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692BBB-AB55-5143-8E64-3938EACC24C2}"/>
              </a:ext>
            </a:extLst>
          </p:cNvPr>
          <p:cNvSpPr>
            <a:spLocks noGrp="1"/>
          </p:cNvSpPr>
          <p:nvPr>
            <p:ph type="title"/>
          </p:nvPr>
        </p:nvSpPr>
        <p:spPr/>
        <p:txBody>
          <a:bodyPr/>
          <a:lstStyle/>
          <a:p>
            <a:r>
              <a:rPr lang="en-US" altLang="zh-TW" dirty="0"/>
              <a:t>Get Texts from TensorFlow (Cont’d)</a:t>
            </a:r>
            <a:endParaRPr kumimoji="1" lang="zh-TW" altLang="en-US" dirty="0"/>
          </a:p>
        </p:txBody>
      </p:sp>
      <p:sp>
        <p:nvSpPr>
          <p:cNvPr id="4" name="投影片編號版面配置區 3">
            <a:extLst>
              <a:ext uri="{FF2B5EF4-FFF2-40B4-BE49-F238E27FC236}">
                <a16:creationId xmlns:a16="http://schemas.microsoft.com/office/drawing/2014/main" id="{511DF81A-5F79-3247-B0C3-8E3D1A8A9A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pic>
        <p:nvPicPr>
          <p:cNvPr id="8" name="圖片 7">
            <a:extLst>
              <a:ext uri="{FF2B5EF4-FFF2-40B4-BE49-F238E27FC236}">
                <a16:creationId xmlns:a16="http://schemas.microsoft.com/office/drawing/2014/main" id="{B4B6A570-618D-FB41-8CFE-F21D626DB59B}"/>
              </a:ext>
            </a:extLst>
          </p:cNvPr>
          <p:cNvPicPr>
            <a:picLocks noChangeAspect="1"/>
          </p:cNvPicPr>
          <p:nvPr/>
        </p:nvPicPr>
        <p:blipFill>
          <a:blip r:embed="rId2"/>
          <a:stretch>
            <a:fillRect/>
          </a:stretch>
        </p:blipFill>
        <p:spPr>
          <a:xfrm>
            <a:off x="558966" y="3155731"/>
            <a:ext cx="11074068" cy="2530365"/>
          </a:xfrm>
          <a:prstGeom prst="rect">
            <a:avLst/>
          </a:prstGeom>
        </p:spPr>
      </p:pic>
      <p:sp>
        <p:nvSpPr>
          <p:cNvPr id="9" name="Google Shape;161;p23">
            <a:extLst>
              <a:ext uri="{FF2B5EF4-FFF2-40B4-BE49-F238E27FC236}">
                <a16:creationId xmlns:a16="http://schemas.microsoft.com/office/drawing/2014/main" id="{A37F87C3-C577-D941-84E7-84387D148CCD}"/>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After loaded, we can append each sentence into a list.</a:t>
            </a:r>
          </a:p>
          <a:p>
            <a:pPr marL="228600" lvl="0" indent="-228600" algn="l" rtl="0">
              <a:lnSpc>
                <a:spcPct val="90000"/>
              </a:lnSpc>
              <a:spcBef>
                <a:spcPts val="0"/>
              </a:spcBef>
              <a:spcAft>
                <a:spcPts val="0"/>
              </a:spcAft>
              <a:buClr>
                <a:schemeClr val="dk1"/>
              </a:buClr>
              <a:buSzPts val="2800"/>
              <a:buChar char="•"/>
            </a:pPr>
            <a:r>
              <a:rPr lang="en-US" dirty="0"/>
              <a:t>We can try to print the first data.</a:t>
            </a:r>
            <a:endParaRPr dirty="0"/>
          </a:p>
        </p:txBody>
      </p:sp>
    </p:spTree>
    <p:extLst>
      <p:ext uri="{BB962C8B-B14F-4D97-AF65-F5344CB8AC3E}">
        <p14:creationId xmlns:p14="http://schemas.microsoft.com/office/powerpoint/2010/main" val="1890921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Parameters Declaration</a:t>
            </a:r>
            <a:endParaRPr/>
          </a:p>
        </p:txBody>
      </p:sp>
      <p:sp>
        <p:nvSpPr>
          <p:cNvPr id="176" name="Google Shape;176;p25"/>
          <p:cNvSpPr txBox="1">
            <a:spLocks noGrp="1"/>
          </p:cNvSpPr>
          <p:nvPr>
            <p:ph type="body" idx="1"/>
          </p:nvPr>
        </p:nvSpPr>
        <p:spPr>
          <a:xfrm>
            <a:off x="838200" y="1825625"/>
            <a:ext cx="10515600" cy="1024579"/>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These parameters will be use during our model defining part, you can try to set it to different value and observe the differences.</a:t>
            </a:r>
            <a:endParaRPr/>
          </a:p>
        </p:txBody>
      </p:sp>
      <p:sp>
        <p:nvSpPr>
          <p:cNvPr id="177" name="Google Shape;177;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25</a:t>
            </a:fld>
            <a:endParaRPr/>
          </a:p>
        </p:txBody>
      </p:sp>
      <p:pic>
        <p:nvPicPr>
          <p:cNvPr id="2" name="圖片 1">
            <a:extLst>
              <a:ext uri="{FF2B5EF4-FFF2-40B4-BE49-F238E27FC236}">
                <a16:creationId xmlns:a16="http://schemas.microsoft.com/office/drawing/2014/main" id="{7B784482-26CC-4544-ADD1-D39CC37F4B95}"/>
              </a:ext>
            </a:extLst>
          </p:cNvPr>
          <p:cNvPicPr>
            <a:picLocks noChangeAspect="1"/>
          </p:cNvPicPr>
          <p:nvPr/>
        </p:nvPicPr>
        <p:blipFill>
          <a:blip r:embed="rId3"/>
          <a:stretch>
            <a:fillRect/>
          </a:stretch>
        </p:blipFill>
        <p:spPr>
          <a:xfrm>
            <a:off x="3932521" y="3429000"/>
            <a:ext cx="4242878" cy="240686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dirty="0"/>
              <a:t>Sarcasm Dataset</a:t>
            </a:r>
            <a:endParaRPr dirty="0"/>
          </a:p>
        </p:txBody>
      </p:sp>
      <p:sp>
        <p:nvSpPr>
          <p:cNvPr id="169" name="Google Shape;169;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From now on, we will start to build a model for sarcasm detection.</a:t>
            </a:r>
            <a:endParaRPr dirty="0"/>
          </a:p>
          <a:p>
            <a:pPr marL="228600" lvl="0" indent="-228600" algn="l" rtl="0">
              <a:lnSpc>
                <a:spcPct val="90000"/>
              </a:lnSpc>
              <a:spcBef>
                <a:spcPts val="1000"/>
              </a:spcBef>
              <a:spcAft>
                <a:spcPts val="0"/>
              </a:spcAft>
              <a:buClr>
                <a:schemeClr val="dk1"/>
              </a:buClr>
              <a:buSzPts val="2800"/>
              <a:buChar char="•"/>
            </a:pPr>
            <a:r>
              <a:rPr lang="en-US" dirty="0"/>
              <a:t>We should do data pre-processing before to build a ML model.</a:t>
            </a:r>
          </a:p>
          <a:p>
            <a:pPr marL="228600" lvl="0" indent="-228600" algn="l" rtl="0">
              <a:lnSpc>
                <a:spcPct val="90000"/>
              </a:lnSpc>
              <a:spcBef>
                <a:spcPts val="1000"/>
              </a:spcBef>
              <a:spcAft>
                <a:spcPts val="0"/>
              </a:spcAft>
              <a:buClr>
                <a:schemeClr val="dk1"/>
              </a:buClr>
              <a:buSzPts val="2800"/>
              <a:buChar char="•"/>
            </a:pPr>
            <a:r>
              <a:rPr lang="en-US" dirty="0"/>
              <a:t>Basically, the datasets will be provided in .json or .csv file format.</a:t>
            </a:r>
            <a:endParaRPr dirty="0"/>
          </a:p>
          <a:p>
            <a:pPr marL="228600" lvl="0" indent="-228600" algn="l" rtl="0">
              <a:lnSpc>
                <a:spcPct val="90000"/>
              </a:lnSpc>
              <a:spcBef>
                <a:spcPts val="1000"/>
              </a:spcBef>
              <a:spcAft>
                <a:spcPts val="0"/>
              </a:spcAft>
              <a:buClr>
                <a:schemeClr val="dk1"/>
              </a:buClr>
              <a:buSzPts val="2800"/>
              <a:buChar char="•"/>
            </a:pPr>
            <a:r>
              <a:rPr lang="en-US" dirty="0"/>
              <a:t>The format of example dataset is .json, but practice data set will be .csv, please try to practice how to load these two different file format.</a:t>
            </a:r>
            <a:endParaRPr dirty="0"/>
          </a:p>
        </p:txBody>
      </p:sp>
      <p:sp>
        <p:nvSpPr>
          <p:cNvPr id="170" name="Google Shape;170;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dirty="0"/>
              <a:t>Sarcasm Dataset (Cont’d)</a:t>
            </a:r>
            <a:endParaRPr dirty="0"/>
          </a:p>
        </p:txBody>
      </p:sp>
      <p:sp>
        <p:nvSpPr>
          <p:cNvPr id="184" name="Google Shape;184;p26"/>
          <p:cNvSpPr txBox="1">
            <a:spLocks noGrp="1"/>
          </p:cNvSpPr>
          <p:nvPr>
            <p:ph type="body" idx="1"/>
          </p:nvPr>
        </p:nvSpPr>
        <p:spPr>
          <a:xfrm>
            <a:off x="838200" y="1825625"/>
            <a:ext cx="10515600" cy="99539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The following is the format of the sarcasm dataset as .json file, you should load and categorize all data as well.</a:t>
            </a:r>
            <a:endParaRPr/>
          </a:p>
        </p:txBody>
      </p:sp>
      <p:sp>
        <p:nvSpPr>
          <p:cNvPr id="185" name="Google Shape;185;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27</a:t>
            </a:fld>
            <a:endParaRPr/>
          </a:p>
        </p:txBody>
      </p:sp>
      <p:pic>
        <p:nvPicPr>
          <p:cNvPr id="186" name="Google Shape;186;p26"/>
          <p:cNvPicPr preferRelativeResize="0"/>
          <p:nvPr/>
        </p:nvPicPr>
        <p:blipFill rotWithShape="1">
          <a:blip r:embed="rId3">
            <a:alphaModFix/>
          </a:blip>
          <a:srcRect/>
          <a:stretch/>
        </p:blipFill>
        <p:spPr>
          <a:xfrm>
            <a:off x="559128" y="3429000"/>
            <a:ext cx="11073743" cy="179701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dirty="0"/>
              <a:t>Load Data from Json File</a:t>
            </a:r>
            <a:endParaRPr dirty="0"/>
          </a:p>
        </p:txBody>
      </p:sp>
      <p:sp>
        <p:nvSpPr>
          <p:cNvPr id="192" name="Google Shape;192;p27"/>
          <p:cNvSpPr txBox="1">
            <a:spLocks noGrp="1"/>
          </p:cNvSpPr>
          <p:nvPr>
            <p:ph type="body" idx="1"/>
          </p:nvPr>
        </p:nvSpPr>
        <p:spPr>
          <a:xfrm>
            <a:off x="838200" y="1825625"/>
            <a:ext cx="10515600" cy="113158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The following is the process of loading dataset form .json file.</a:t>
            </a:r>
            <a:endParaRPr dirty="0"/>
          </a:p>
        </p:txBody>
      </p:sp>
      <p:sp>
        <p:nvSpPr>
          <p:cNvPr id="193" name="Google Shape;193;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28</a:t>
            </a:fld>
            <a:endParaRPr/>
          </a:p>
        </p:txBody>
      </p:sp>
      <p:pic>
        <p:nvPicPr>
          <p:cNvPr id="2" name="圖片 1">
            <a:extLst>
              <a:ext uri="{FF2B5EF4-FFF2-40B4-BE49-F238E27FC236}">
                <a16:creationId xmlns:a16="http://schemas.microsoft.com/office/drawing/2014/main" id="{0A9132D0-A24A-054D-B209-82384B0E3DD5}"/>
              </a:ext>
            </a:extLst>
          </p:cNvPr>
          <p:cNvPicPr>
            <a:picLocks noChangeAspect="1"/>
          </p:cNvPicPr>
          <p:nvPr/>
        </p:nvPicPr>
        <p:blipFill>
          <a:blip r:embed="rId3"/>
          <a:stretch>
            <a:fillRect/>
          </a:stretch>
        </p:blipFill>
        <p:spPr>
          <a:xfrm>
            <a:off x="1799534" y="2391417"/>
            <a:ext cx="8592932" cy="425567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Load Data from CSV File</a:t>
            </a:r>
            <a:endParaRPr/>
          </a:p>
        </p:txBody>
      </p:sp>
      <p:sp>
        <p:nvSpPr>
          <p:cNvPr id="200" name="Google Shape;200;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You can load the data from CSV file with these steps:</a:t>
            </a:r>
            <a:endParaRPr/>
          </a:p>
          <a:p>
            <a:pPr marL="685800" lvl="1" indent="-50800" algn="l" rtl="0">
              <a:lnSpc>
                <a:spcPct val="90000"/>
              </a:lnSpc>
              <a:spcBef>
                <a:spcPts val="500"/>
              </a:spcBef>
              <a:spcAft>
                <a:spcPts val="0"/>
              </a:spcAft>
              <a:buClr>
                <a:schemeClr val="dk1"/>
              </a:buClr>
              <a:buSzPts val="2800"/>
              <a:buNone/>
            </a:pPr>
            <a:endParaRPr/>
          </a:p>
        </p:txBody>
      </p:sp>
      <p:sp>
        <p:nvSpPr>
          <p:cNvPr id="201" name="Google Shape;201;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29</a:t>
            </a:fld>
            <a:endParaRPr/>
          </a:p>
        </p:txBody>
      </p:sp>
      <p:pic>
        <p:nvPicPr>
          <p:cNvPr id="3" name="圖片 2">
            <a:extLst>
              <a:ext uri="{FF2B5EF4-FFF2-40B4-BE49-F238E27FC236}">
                <a16:creationId xmlns:a16="http://schemas.microsoft.com/office/drawing/2014/main" id="{9B7575FC-0D7F-9B43-B0DD-CD0369FD2FAE}"/>
              </a:ext>
            </a:extLst>
          </p:cNvPr>
          <p:cNvPicPr>
            <a:picLocks noChangeAspect="1"/>
          </p:cNvPicPr>
          <p:nvPr/>
        </p:nvPicPr>
        <p:blipFill>
          <a:blip r:embed="rId3"/>
          <a:stretch>
            <a:fillRect/>
          </a:stretch>
        </p:blipFill>
        <p:spPr>
          <a:xfrm>
            <a:off x="1701800" y="2441575"/>
            <a:ext cx="8788400" cy="42799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F48DBD-F09A-A04D-B637-9667768E6AB8}"/>
              </a:ext>
            </a:extLst>
          </p:cNvPr>
          <p:cNvSpPr>
            <a:spLocks noGrp="1"/>
          </p:cNvSpPr>
          <p:nvPr>
            <p:ph type="title"/>
          </p:nvPr>
        </p:nvSpPr>
        <p:spPr/>
        <p:txBody>
          <a:bodyPr/>
          <a:lstStyle/>
          <a:p>
            <a:r>
              <a:rPr kumimoji="1" lang="en-US" altLang="zh-TW" dirty="0"/>
              <a:t>Outline</a:t>
            </a:r>
            <a:endParaRPr kumimoji="1" lang="zh-TW" altLang="en-US" dirty="0"/>
          </a:p>
        </p:txBody>
      </p:sp>
      <p:pic>
        <p:nvPicPr>
          <p:cNvPr id="8" name="圖片 7">
            <a:extLst>
              <a:ext uri="{FF2B5EF4-FFF2-40B4-BE49-F238E27FC236}">
                <a16:creationId xmlns:a16="http://schemas.microsoft.com/office/drawing/2014/main" id="{C61444BE-3B88-1B4C-8CC5-DF571EA9F570}"/>
              </a:ext>
            </a:extLst>
          </p:cNvPr>
          <p:cNvPicPr>
            <a:picLocks noChangeAspect="1"/>
          </p:cNvPicPr>
          <p:nvPr/>
        </p:nvPicPr>
        <p:blipFill>
          <a:blip r:embed="rId2"/>
          <a:stretch>
            <a:fillRect/>
          </a:stretch>
        </p:blipFill>
        <p:spPr>
          <a:xfrm>
            <a:off x="247650" y="2159000"/>
            <a:ext cx="11696700" cy="2540000"/>
          </a:xfrm>
          <a:prstGeom prst="rect">
            <a:avLst/>
          </a:prstGeom>
        </p:spPr>
      </p:pic>
    </p:spTree>
    <p:extLst>
      <p:ext uri="{BB962C8B-B14F-4D97-AF65-F5344CB8AC3E}">
        <p14:creationId xmlns:p14="http://schemas.microsoft.com/office/powerpoint/2010/main" val="20269855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Amounts of Data</a:t>
            </a:r>
            <a:endParaRPr/>
          </a:p>
        </p:txBody>
      </p:sp>
      <p:sp>
        <p:nvSpPr>
          <p:cNvPr id="208" name="Google Shape;208;p29"/>
          <p:cNvSpPr txBox="1">
            <a:spLocks noGrp="1"/>
          </p:cNvSpPr>
          <p:nvPr>
            <p:ph type="body" idx="1"/>
          </p:nvPr>
        </p:nvSpPr>
        <p:spPr>
          <a:xfrm>
            <a:off x="838200" y="1825625"/>
            <a:ext cx="10515600" cy="112185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We can use len() to observer the size of data that intended to train.</a:t>
            </a:r>
            <a:endParaRPr/>
          </a:p>
          <a:p>
            <a:pPr marL="228600" lvl="0" indent="-228600" algn="l" rtl="0">
              <a:lnSpc>
                <a:spcPct val="90000"/>
              </a:lnSpc>
              <a:spcBef>
                <a:spcPts val="1000"/>
              </a:spcBef>
              <a:spcAft>
                <a:spcPts val="0"/>
              </a:spcAft>
              <a:buClr>
                <a:schemeClr val="dk1"/>
              </a:buClr>
              <a:buSzPts val="2800"/>
              <a:buChar char="•"/>
            </a:pPr>
            <a:r>
              <a:rPr lang="en-US"/>
              <a:t>Obviously, len() says we have 28619 data loaded from .json dataset.</a:t>
            </a:r>
            <a:endParaRPr/>
          </a:p>
        </p:txBody>
      </p:sp>
      <p:sp>
        <p:nvSpPr>
          <p:cNvPr id="209" name="Google Shape;209;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30</a:t>
            </a:fld>
            <a:endParaRPr/>
          </a:p>
        </p:txBody>
      </p:sp>
      <p:pic>
        <p:nvPicPr>
          <p:cNvPr id="2" name="圖片 1">
            <a:extLst>
              <a:ext uri="{FF2B5EF4-FFF2-40B4-BE49-F238E27FC236}">
                <a16:creationId xmlns:a16="http://schemas.microsoft.com/office/drawing/2014/main" id="{8F063D01-5663-D94F-AACC-319B9D906731}"/>
              </a:ext>
            </a:extLst>
          </p:cNvPr>
          <p:cNvPicPr>
            <a:picLocks noChangeAspect="1"/>
          </p:cNvPicPr>
          <p:nvPr/>
        </p:nvPicPr>
        <p:blipFill>
          <a:blip r:embed="rId3"/>
          <a:stretch>
            <a:fillRect/>
          </a:stretch>
        </p:blipFill>
        <p:spPr>
          <a:xfrm>
            <a:off x="2443982" y="4067557"/>
            <a:ext cx="7538218" cy="1168716"/>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Split Dataset into Training and Testing</a:t>
            </a:r>
            <a:endParaRPr/>
          </a:p>
        </p:txBody>
      </p:sp>
      <p:sp>
        <p:nvSpPr>
          <p:cNvPr id="216" name="Google Shape;216;p30"/>
          <p:cNvSpPr txBox="1">
            <a:spLocks noGrp="1"/>
          </p:cNvSpPr>
          <p:nvPr>
            <p:ph type="body" idx="1"/>
          </p:nvPr>
        </p:nvSpPr>
        <p:spPr>
          <a:xfrm>
            <a:off x="838200" y="1825625"/>
            <a:ext cx="10515600" cy="1481779"/>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Since the dataset didn’t provide us the testing data, we should split it from origin dataset ourself.</a:t>
            </a:r>
            <a:endParaRPr dirty="0"/>
          </a:p>
          <a:p>
            <a:pPr marL="228600" lvl="0" indent="-228600" algn="l" rtl="0">
              <a:lnSpc>
                <a:spcPct val="90000"/>
              </a:lnSpc>
              <a:spcBef>
                <a:spcPts val="1000"/>
              </a:spcBef>
              <a:spcAft>
                <a:spcPts val="0"/>
              </a:spcAft>
              <a:buClr>
                <a:schemeClr val="dk1"/>
              </a:buClr>
              <a:buSzPts val="2800"/>
              <a:buChar char="•"/>
            </a:pPr>
            <a:r>
              <a:rPr lang="en-US" dirty="0"/>
              <a:t>We choose 24000 data for training and 4619 for testing.</a:t>
            </a:r>
            <a:endParaRPr dirty="0"/>
          </a:p>
        </p:txBody>
      </p:sp>
      <p:sp>
        <p:nvSpPr>
          <p:cNvPr id="217" name="Google Shape;217;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31</a:t>
            </a:fld>
            <a:endParaRPr/>
          </a:p>
        </p:txBody>
      </p:sp>
      <p:pic>
        <p:nvPicPr>
          <p:cNvPr id="2" name="圖片 1">
            <a:extLst>
              <a:ext uri="{FF2B5EF4-FFF2-40B4-BE49-F238E27FC236}">
                <a16:creationId xmlns:a16="http://schemas.microsoft.com/office/drawing/2014/main" id="{919CD8F5-A38B-0D4D-A636-D5364BDE5626}"/>
              </a:ext>
            </a:extLst>
          </p:cNvPr>
          <p:cNvPicPr>
            <a:picLocks noChangeAspect="1"/>
          </p:cNvPicPr>
          <p:nvPr/>
        </p:nvPicPr>
        <p:blipFill>
          <a:blip r:embed="rId3"/>
          <a:stretch>
            <a:fillRect/>
          </a:stretch>
        </p:blipFill>
        <p:spPr>
          <a:xfrm>
            <a:off x="2584450" y="3834927"/>
            <a:ext cx="7023100" cy="19939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Tokenizing the Data</a:t>
            </a:r>
            <a:endParaRPr/>
          </a:p>
        </p:txBody>
      </p:sp>
      <p:sp>
        <p:nvSpPr>
          <p:cNvPr id="224" name="Google Shape;224;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32</a:t>
            </a:fld>
            <a:endParaRPr/>
          </a:p>
        </p:txBody>
      </p:sp>
      <p:sp>
        <p:nvSpPr>
          <p:cNvPr id="226" name="Google Shape;226;p31"/>
          <p:cNvSpPr txBox="1">
            <a:spLocks noGrp="1"/>
          </p:cNvSpPr>
          <p:nvPr>
            <p:ph type="body" idx="1"/>
          </p:nvPr>
        </p:nvSpPr>
        <p:spPr>
          <a:xfrm>
            <a:off x="838200" y="1825625"/>
            <a:ext cx="10515600" cy="1481779"/>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We should transfer our data from NLP to word index before training.</a:t>
            </a:r>
            <a:endParaRPr/>
          </a:p>
          <a:p>
            <a:pPr marL="228600" lvl="0" indent="-228600" algn="l" rtl="0">
              <a:lnSpc>
                <a:spcPct val="90000"/>
              </a:lnSpc>
              <a:spcBef>
                <a:spcPts val="1000"/>
              </a:spcBef>
              <a:spcAft>
                <a:spcPts val="0"/>
              </a:spcAft>
              <a:buClr>
                <a:schemeClr val="dk1"/>
              </a:buClr>
              <a:buSzPts val="2800"/>
              <a:buChar char="•"/>
            </a:pPr>
            <a:r>
              <a:rPr lang="en-US"/>
              <a:t>We can use fit_on_texts() to transfer it easily.</a:t>
            </a:r>
            <a:endParaRPr/>
          </a:p>
        </p:txBody>
      </p:sp>
      <p:pic>
        <p:nvPicPr>
          <p:cNvPr id="2" name="圖片 1">
            <a:extLst>
              <a:ext uri="{FF2B5EF4-FFF2-40B4-BE49-F238E27FC236}">
                <a16:creationId xmlns:a16="http://schemas.microsoft.com/office/drawing/2014/main" id="{4200F4D4-038A-1340-A276-8F143FD00291}"/>
              </a:ext>
            </a:extLst>
          </p:cNvPr>
          <p:cNvPicPr>
            <a:picLocks noChangeAspect="1"/>
          </p:cNvPicPr>
          <p:nvPr/>
        </p:nvPicPr>
        <p:blipFill>
          <a:blip r:embed="rId3"/>
          <a:stretch>
            <a:fillRect/>
          </a:stretch>
        </p:blipFill>
        <p:spPr>
          <a:xfrm>
            <a:off x="1235775" y="3307404"/>
            <a:ext cx="9636370" cy="2398257"/>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2"/>
          <p:cNvSpPr txBox="1">
            <a:spLocks noGrp="1"/>
          </p:cNvSpPr>
          <p:nvPr>
            <p:ph type="title"/>
          </p:nvPr>
        </p:nvSpPr>
        <p:spPr>
          <a:xfrm>
            <a:off x="838198" y="129588"/>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dirty="0"/>
              <a:t>Pad Sequences</a:t>
            </a:r>
            <a:endParaRPr dirty="0"/>
          </a:p>
        </p:txBody>
      </p:sp>
      <p:sp>
        <p:nvSpPr>
          <p:cNvPr id="232" name="Google Shape;23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33</a:t>
            </a:fld>
            <a:endParaRPr/>
          </a:p>
        </p:txBody>
      </p:sp>
      <p:sp>
        <p:nvSpPr>
          <p:cNvPr id="234" name="Google Shape;234;p32"/>
          <p:cNvSpPr txBox="1">
            <a:spLocks noGrp="1"/>
          </p:cNvSpPr>
          <p:nvPr>
            <p:ph type="body" idx="1"/>
          </p:nvPr>
        </p:nvSpPr>
        <p:spPr>
          <a:xfrm>
            <a:off x="838198" y="1495282"/>
            <a:ext cx="10515600" cy="1795716"/>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Clr>
                <a:schemeClr val="dk1"/>
              </a:buClr>
              <a:buSzPts val="2800"/>
              <a:buChar char="•"/>
            </a:pPr>
            <a:r>
              <a:rPr lang="en-US" dirty="0"/>
              <a:t>We should do pad sequences after tokenization.</a:t>
            </a:r>
          </a:p>
          <a:p>
            <a:pPr marL="228600" lvl="0" indent="-228600" algn="l" rtl="0">
              <a:lnSpc>
                <a:spcPct val="100000"/>
              </a:lnSpc>
              <a:spcBef>
                <a:spcPts val="0"/>
              </a:spcBef>
              <a:spcAft>
                <a:spcPts val="0"/>
              </a:spcAft>
              <a:buClr>
                <a:schemeClr val="dk1"/>
              </a:buClr>
              <a:buSzPts val="2800"/>
              <a:buChar char="•"/>
            </a:pPr>
            <a:r>
              <a:rPr lang="en-US" dirty="0"/>
              <a:t>The main idea is make sure all data have same length.</a:t>
            </a:r>
          </a:p>
          <a:p>
            <a:pPr marL="228600" indent="-228600">
              <a:lnSpc>
                <a:spcPct val="100000"/>
              </a:lnSpc>
              <a:spcBef>
                <a:spcPts val="0"/>
              </a:spcBef>
            </a:pPr>
            <a:r>
              <a:rPr lang="en-US" altLang="zh-TW" dirty="0"/>
              <a:t>Keras provides a simple method </a:t>
            </a:r>
            <a:r>
              <a:rPr lang="en-US" altLang="zh-TW" dirty="0" err="1"/>
              <a:t>pad_sqeuences</a:t>
            </a:r>
            <a:r>
              <a:rPr lang="en-US" altLang="zh-TW" dirty="0"/>
              <a:t>() to do that.</a:t>
            </a:r>
          </a:p>
          <a:p>
            <a:pPr marL="228600" lvl="0" indent="-228600" algn="l" rtl="0">
              <a:lnSpc>
                <a:spcPct val="100000"/>
              </a:lnSpc>
              <a:spcBef>
                <a:spcPts val="0"/>
              </a:spcBef>
              <a:spcAft>
                <a:spcPts val="0"/>
              </a:spcAft>
              <a:buClr>
                <a:schemeClr val="dk1"/>
              </a:buClr>
              <a:buSzPts val="2800"/>
              <a:buChar char="•"/>
            </a:pPr>
            <a:endParaRPr dirty="0"/>
          </a:p>
        </p:txBody>
      </p:sp>
      <p:pic>
        <p:nvPicPr>
          <p:cNvPr id="2" name="圖片 1">
            <a:extLst>
              <a:ext uri="{FF2B5EF4-FFF2-40B4-BE49-F238E27FC236}">
                <a16:creationId xmlns:a16="http://schemas.microsoft.com/office/drawing/2014/main" id="{ED0B634D-F43E-184B-BC4C-9F806DA397F5}"/>
              </a:ext>
            </a:extLst>
          </p:cNvPr>
          <p:cNvPicPr>
            <a:picLocks noChangeAspect="1"/>
          </p:cNvPicPr>
          <p:nvPr/>
        </p:nvPicPr>
        <p:blipFill>
          <a:blip r:embed="rId3"/>
          <a:stretch>
            <a:fillRect/>
          </a:stretch>
        </p:blipFill>
        <p:spPr>
          <a:xfrm>
            <a:off x="204949" y="2958309"/>
            <a:ext cx="11782097" cy="1623187"/>
          </a:xfrm>
          <a:prstGeom prst="rect">
            <a:avLst/>
          </a:prstGeom>
        </p:spPr>
      </p:pic>
      <p:sp>
        <p:nvSpPr>
          <p:cNvPr id="14" name="結束點 13">
            <a:extLst>
              <a:ext uri="{FF2B5EF4-FFF2-40B4-BE49-F238E27FC236}">
                <a16:creationId xmlns:a16="http://schemas.microsoft.com/office/drawing/2014/main" id="{0A099FD3-8DFD-C147-8647-5E016A3DE4FD}"/>
              </a:ext>
            </a:extLst>
          </p:cNvPr>
          <p:cNvSpPr/>
          <p:nvPr/>
        </p:nvSpPr>
        <p:spPr>
          <a:xfrm>
            <a:off x="4904197" y="4758830"/>
            <a:ext cx="2013735" cy="614240"/>
          </a:xfrm>
          <a:prstGeom prst="flowChartTerminator">
            <a:avLst/>
          </a:prstGeom>
        </p:spPr>
        <p:style>
          <a:lnRef idx="2">
            <a:schemeClr val="accent6"/>
          </a:lnRef>
          <a:fillRef idx="1">
            <a:schemeClr val="lt1"/>
          </a:fillRef>
          <a:effectRef idx="0">
            <a:schemeClr val="accent6"/>
          </a:effectRef>
          <a:fontRef idx="minor">
            <a:schemeClr val="dk1"/>
          </a:fontRef>
        </p:style>
        <p:txBody>
          <a:bodyPr rtlCol="0" anchor="ctr"/>
          <a:lstStyle/>
          <a:p>
            <a:r>
              <a:rPr kumimoji="1" lang="en-US" altLang="zh-TW" sz="2800" dirty="0">
                <a:latin typeface="Times New Roman" panose="02020603050405020304" pitchFamily="18" charset="0"/>
                <a:cs typeface="Times New Roman" panose="02020603050405020304" pitchFamily="18" charset="0"/>
              </a:rPr>
              <a:t> 1 2 3 4 5 6</a:t>
            </a:r>
            <a:endParaRPr kumimoji="1" lang="zh-TW" altLang="en-US" sz="2800" dirty="0">
              <a:latin typeface="Times New Roman" panose="02020603050405020304" pitchFamily="18" charset="0"/>
              <a:cs typeface="Times New Roman" panose="02020603050405020304" pitchFamily="18" charset="0"/>
            </a:endParaRPr>
          </a:p>
        </p:txBody>
      </p:sp>
      <p:sp>
        <p:nvSpPr>
          <p:cNvPr id="19" name="結束點 18">
            <a:extLst>
              <a:ext uri="{FF2B5EF4-FFF2-40B4-BE49-F238E27FC236}">
                <a16:creationId xmlns:a16="http://schemas.microsoft.com/office/drawing/2014/main" id="{04382FBC-0036-9A42-A284-E51ADDFFBAB4}"/>
              </a:ext>
            </a:extLst>
          </p:cNvPr>
          <p:cNvSpPr/>
          <p:nvPr/>
        </p:nvSpPr>
        <p:spPr>
          <a:xfrm>
            <a:off x="4904196" y="5446989"/>
            <a:ext cx="2013735" cy="614240"/>
          </a:xfrm>
          <a:prstGeom prst="flowChartTerminator">
            <a:avLst/>
          </a:prstGeom>
        </p:spPr>
        <p:style>
          <a:lnRef idx="2">
            <a:schemeClr val="accent6"/>
          </a:lnRef>
          <a:fillRef idx="1">
            <a:schemeClr val="lt1"/>
          </a:fillRef>
          <a:effectRef idx="0">
            <a:schemeClr val="accent6"/>
          </a:effectRef>
          <a:fontRef idx="minor">
            <a:schemeClr val="dk1"/>
          </a:fontRef>
        </p:style>
        <p:txBody>
          <a:bodyPr rtlCol="0" anchor="ctr"/>
          <a:lstStyle/>
          <a:p>
            <a:r>
              <a:rPr kumimoji="1" lang="en-US" altLang="zh-TW" sz="2800" dirty="0">
                <a:latin typeface="Times New Roman" panose="02020603050405020304" pitchFamily="18" charset="0"/>
                <a:cs typeface="Times New Roman" panose="02020603050405020304" pitchFamily="18" charset="0"/>
              </a:rPr>
              <a:t> 1 2 3 </a:t>
            </a:r>
            <a:r>
              <a:rPr kumimoji="1" lang="en-US" altLang="zh-TW" sz="2800" dirty="0">
                <a:solidFill>
                  <a:schemeClr val="bg1">
                    <a:lumMod val="75000"/>
                  </a:schemeClr>
                </a:solidFill>
                <a:latin typeface="Times New Roman" panose="02020603050405020304" pitchFamily="18" charset="0"/>
                <a:cs typeface="Times New Roman" panose="02020603050405020304" pitchFamily="18" charset="0"/>
              </a:rPr>
              <a:t>0 0 0</a:t>
            </a:r>
            <a:endParaRPr kumimoji="1" lang="zh-TW" altLang="en-US" sz="2800" dirty="0">
              <a:solidFill>
                <a:schemeClr val="bg1">
                  <a:lumMod val="75000"/>
                </a:schemeClr>
              </a:solidFill>
              <a:latin typeface="Times New Roman" panose="02020603050405020304" pitchFamily="18" charset="0"/>
              <a:cs typeface="Times New Roman" panose="02020603050405020304" pitchFamily="18" charset="0"/>
            </a:endParaRPr>
          </a:p>
        </p:txBody>
      </p:sp>
      <p:sp>
        <p:nvSpPr>
          <p:cNvPr id="20" name="結束點 19">
            <a:extLst>
              <a:ext uri="{FF2B5EF4-FFF2-40B4-BE49-F238E27FC236}">
                <a16:creationId xmlns:a16="http://schemas.microsoft.com/office/drawing/2014/main" id="{8515C0F1-9263-CA47-A6FF-A33B1F3ED4DC}"/>
              </a:ext>
            </a:extLst>
          </p:cNvPr>
          <p:cNvSpPr/>
          <p:nvPr/>
        </p:nvSpPr>
        <p:spPr>
          <a:xfrm>
            <a:off x="4904197" y="6135148"/>
            <a:ext cx="2013735" cy="614240"/>
          </a:xfrm>
          <a:prstGeom prst="flowChartTerminator">
            <a:avLst/>
          </a:prstGeom>
        </p:spPr>
        <p:style>
          <a:lnRef idx="2">
            <a:schemeClr val="accent6"/>
          </a:lnRef>
          <a:fillRef idx="1">
            <a:schemeClr val="lt1"/>
          </a:fillRef>
          <a:effectRef idx="0">
            <a:schemeClr val="accent6"/>
          </a:effectRef>
          <a:fontRef idx="minor">
            <a:schemeClr val="dk1"/>
          </a:fontRef>
        </p:style>
        <p:txBody>
          <a:bodyPr rtlCol="0" anchor="ctr"/>
          <a:lstStyle/>
          <a:p>
            <a:r>
              <a:rPr kumimoji="1" lang="en-US" altLang="zh-TW" sz="2800" dirty="0">
                <a:latin typeface="Times New Roman" panose="02020603050405020304" pitchFamily="18" charset="0"/>
                <a:cs typeface="Times New Roman" panose="02020603050405020304" pitchFamily="18" charset="0"/>
              </a:rPr>
              <a:t> 1 2 </a:t>
            </a:r>
            <a:r>
              <a:rPr kumimoji="1" lang="en-US" altLang="zh-TW" sz="2800" dirty="0">
                <a:solidFill>
                  <a:schemeClr val="bg1">
                    <a:lumMod val="75000"/>
                  </a:schemeClr>
                </a:solidFill>
                <a:latin typeface="Times New Roman" panose="02020603050405020304" pitchFamily="18" charset="0"/>
                <a:cs typeface="Times New Roman" panose="02020603050405020304" pitchFamily="18" charset="0"/>
              </a:rPr>
              <a:t>0 0 0 0</a:t>
            </a:r>
            <a:endParaRPr kumimoji="1" lang="zh-TW" altLang="en-US" sz="2800" dirty="0">
              <a:solidFill>
                <a:schemeClr val="bg1">
                  <a:lumMod val="75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Turn the Data into Numpy Array</a:t>
            </a:r>
            <a:endParaRPr/>
          </a:p>
        </p:txBody>
      </p:sp>
      <p:sp>
        <p:nvSpPr>
          <p:cNvPr id="240" name="Google Shape;240;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34</a:t>
            </a:fld>
            <a:endParaRPr/>
          </a:p>
        </p:txBody>
      </p:sp>
      <p:sp>
        <p:nvSpPr>
          <p:cNvPr id="242" name="Google Shape;242;p33"/>
          <p:cNvSpPr txBox="1">
            <a:spLocks noGrp="1"/>
          </p:cNvSpPr>
          <p:nvPr>
            <p:ph type="body" idx="1"/>
          </p:nvPr>
        </p:nvSpPr>
        <p:spPr>
          <a:xfrm>
            <a:off x="838200" y="1825625"/>
            <a:ext cx="10515600" cy="276583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There’s one thing we should do before training, transfer all data into Numpy array.</a:t>
            </a:r>
            <a:endParaRPr/>
          </a:p>
          <a:p>
            <a:pPr marL="228600" lvl="0" indent="-228600" algn="l" rtl="0">
              <a:lnSpc>
                <a:spcPct val="90000"/>
              </a:lnSpc>
              <a:spcBef>
                <a:spcPts val="1000"/>
              </a:spcBef>
              <a:spcAft>
                <a:spcPts val="0"/>
              </a:spcAft>
              <a:buClr>
                <a:schemeClr val="dk1"/>
              </a:buClr>
              <a:buSzPts val="2800"/>
              <a:buChar char="•"/>
            </a:pPr>
            <a:r>
              <a:rPr lang="en-US"/>
              <a:t>Since all parameters in Keras are Numpy array, we should transfer our data as well</a:t>
            </a:r>
            <a:endParaRPr/>
          </a:p>
          <a:p>
            <a:pPr marL="228600" lvl="0" indent="-228600" algn="l" rtl="0">
              <a:lnSpc>
                <a:spcPct val="90000"/>
              </a:lnSpc>
              <a:spcBef>
                <a:spcPts val="1000"/>
              </a:spcBef>
              <a:spcAft>
                <a:spcPts val="0"/>
              </a:spcAft>
              <a:buClr>
                <a:schemeClr val="dk1"/>
              </a:buClr>
              <a:buSzPts val="2800"/>
              <a:buChar char="•"/>
            </a:pPr>
            <a:r>
              <a:rPr lang="en-US"/>
              <a:t>Simple, just call np.array() to transfer your data.</a:t>
            </a:r>
            <a:endParaRPr/>
          </a:p>
        </p:txBody>
      </p:sp>
      <p:pic>
        <p:nvPicPr>
          <p:cNvPr id="2" name="圖片 1">
            <a:extLst>
              <a:ext uri="{FF2B5EF4-FFF2-40B4-BE49-F238E27FC236}">
                <a16:creationId xmlns:a16="http://schemas.microsoft.com/office/drawing/2014/main" id="{C4CE224C-C9F1-7E4B-86FD-29D9479776F8}"/>
              </a:ext>
            </a:extLst>
          </p:cNvPr>
          <p:cNvPicPr>
            <a:picLocks noChangeAspect="1"/>
          </p:cNvPicPr>
          <p:nvPr/>
        </p:nvPicPr>
        <p:blipFill>
          <a:blip r:embed="rId3"/>
          <a:stretch>
            <a:fillRect/>
          </a:stretch>
        </p:blipFill>
        <p:spPr>
          <a:xfrm>
            <a:off x="2800350" y="4591455"/>
            <a:ext cx="6591300" cy="13716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F48DBD-F09A-A04D-B637-9667768E6AB8}"/>
              </a:ext>
            </a:extLst>
          </p:cNvPr>
          <p:cNvSpPr>
            <a:spLocks noGrp="1"/>
          </p:cNvSpPr>
          <p:nvPr>
            <p:ph type="title"/>
          </p:nvPr>
        </p:nvSpPr>
        <p:spPr/>
        <p:txBody>
          <a:bodyPr/>
          <a:lstStyle/>
          <a:p>
            <a:r>
              <a:rPr kumimoji="1" lang="en-US" altLang="zh-TW" dirty="0"/>
              <a:t>Outline</a:t>
            </a:r>
            <a:endParaRPr kumimoji="1" lang="zh-TW" altLang="en-US" dirty="0"/>
          </a:p>
        </p:txBody>
      </p:sp>
      <p:pic>
        <p:nvPicPr>
          <p:cNvPr id="8" name="圖片 7">
            <a:extLst>
              <a:ext uri="{FF2B5EF4-FFF2-40B4-BE49-F238E27FC236}">
                <a16:creationId xmlns:a16="http://schemas.microsoft.com/office/drawing/2014/main" id="{7EF98109-D139-DD4E-BA5F-C7EE4C29D02D}"/>
              </a:ext>
            </a:extLst>
          </p:cNvPr>
          <p:cNvPicPr>
            <a:picLocks noChangeAspect="1"/>
          </p:cNvPicPr>
          <p:nvPr/>
        </p:nvPicPr>
        <p:blipFill>
          <a:blip r:embed="rId2"/>
          <a:stretch>
            <a:fillRect/>
          </a:stretch>
        </p:blipFill>
        <p:spPr>
          <a:xfrm>
            <a:off x="247650" y="2159000"/>
            <a:ext cx="11696700" cy="2540000"/>
          </a:xfrm>
          <a:prstGeom prst="rect">
            <a:avLst/>
          </a:prstGeom>
        </p:spPr>
      </p:pic>
    </p:spTree>
    <p:extLst>
      <p:ext uri="{BB962C8B-B14F-4D97-AF65-F5344CB8AC3E}">
        <p14:creationId xmlns:p14="http://schemas.microsoft.com/office/powerpoint/2010/main" val="27949173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00DB2E6-A8A9-D146-9402-F6BB7D0DB1BA}"/>
              </a:ext>
            </a:extLst>
          </p:cNvPr>
          <p:cNvSpPr>
            <a:spLocks noGrp="1"/>
          </p:cNvSpPr>
          <p:nvPr>
            <p:ph type="title"/>
          </p:nvPr>
        </p:nvSpPr>
        <p:spPr/>
        <p:txBody>
          <a:bodyPr/>
          <a:lstStyle/>
          <a:p>
            <a:r>
              <a:rPr kumimoji="1" lang="en-US" altLang="zh-TW" dirty="0"/>
              <a:t>Embedding</a:t>
            </a:r>
            <a:endParaRPr kumimoji="1" lang="zh-TW" altLang="en-US" dirty="0"/>
          </a:p>
        </p:txBody>
      </p:sp>
      <p:sp>
        <p:nvSpPr>
          <p:cNvPr id="3" name="文字版面配置區 2">
            <a:extLst>
              <a:ext uri="{FF2B5EF4-FFF2-40B4-BE49-F238E27FC236}">
                <a16:creationId xmlns:a16="http://schemas.microsoft.com/office/drawing/2014/main" id="{D840A796-18AF-2C41-8A2D-088C584CAE6D}"/>
              </a:ext>
            </a:extLst>
          </p:cNvPr>
          <p:cNvSpPr>
            <a:spLocks noGrp="1"/>
          </p:cNvSpPr>
          <p:nvPr>
            <p:ph type="body" idx="1"/>
          </p:nvPr>
        </p:nvSpPr>
        <p:spPr>
          <a:xfrm>
            <a:off x="838199" y="1825625"/>
            <a:ext cx="11091041" cy="4351338"/>
          </a:xfrm>
        </p:spPr>
        <p:txBody>
          <a:bodyPr/>
          <a:lstStyle/>
          <a:p>
            <a:r>
              <a:rPr kumimoji="1" lang="en-US" altLang="zh-TW" dirty="0"/>
              <a:t>At the beginning, each word has a sarcasm score 0.</a:t>
            </a:r>
          </a:p>
          <a:p>
            <a:r>
              <a:rPr kumimoji="1" lang="en-US" altLang="zh-TW" dirty="0"/>
              <a:t>The score will +1 if that sentence is labeled as sarcasm, -1 if not.</a:t>
            </a:r>
          </a:p>
          <a:p>
            <a:r>
              <a:rPr kumimoji="1" lang="en-US" altLang="zh-TW" dirty="0"/>
              <a:t>After thousands of rounds, we can get a final score of each word.</a:t>
            </a:r>
          </a:p>
          <a:p>
            <a:r>
              <a:rPr kumimoji="1" lang="en-US" altLang="zh-TW" dirty="0"/>
              <a:t>Calculate the total score of each sentence.</a:t>
            </a:r>
          </a:p>
          <a:p>
            <a:r>
              <a:rPr kumimoji="1" lang="en-US" altLang="zh-TW" dirty="0"/>
              <a:t>If the score &gt; 0, we say this sentence is sarcasm.</a:t>
            </a:r>
            <a:endParaRPr kumimoji="1" lang="zh-TW" altLang="en-US" dirty="0"/>
          </a:p>
        </p:txBody>
      </p:sp>
      <p:sp>
        <p:nvSpPr>
          <p:cNvPr id="4" name="投影片編號版面配置區 3">
            <a:extLst>
              <a:ext uri="{FF2B5EF4-FFF2-40B4-BE49-F238E27FC236}">
                <a16:creationId xmlns:a16="http://schemas.microsoft.com/office/drawing/2014/main" id="{C2C0DF25-E077-5643-8624-F1585601D3D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36</a:t>
            </a:fld>
            <a:endParaRPr lang="en-US"/>
          </a:p>
        </p:txBody>
      </p:sp>
    </p:spTree>
    <p:extLst>
      <p:ext uri="{BB962C8B-B14F-4D97-AF65-F5344CB8AC3E}">
        <p14:creationId xmlns:p14="http://schemas.microsoft.com/office/powerpoint/2010/main" val="13268688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7EFD7B-3B1C-0549-BB29-2D8109D9AE64}"/>
              </a:ext>
            </a:extLst>
          </p:cNvPr>
          <p:cNvSpPr>
            <a:spLocks noGrp="1"/>
          </p:cNvSpPr>
          <p:nvPr>
            <p:ph type="title"/>
          </p:nvPr>
        </p:nvSpPr>
        <p:spPr/>
        <p:txBody>
          <a:bodyPr/>
          <a:lstStyle/>
          <a:p>
            <a:r>
              <a:rPr kumimoji="1" lang="en-US" altLang="zh-TW" dirty="0"/>
              <a:t>Embedding (Cont’d)</a:t>
            </a:r>
            <a:endParaRPr kumimoji="1" lang="zh-TW" altLang="en-US" dirty="0"/>
          </a:p>
        </p:txBody>
      </p:sp>
      <p:sp>
        <p:nvSpPr>
          <p:cNvPr id="3" name="文字版面配置區 2">
            <a:extLst>
              <a:ext uri="{FF2B5EF4-FFF2-40B4-BE49-F238E27FC236}">
                <a16:creationId xmlns:a16="http://schemas.microsoft.com/office/drawing/2014/main" id="{432B7D08-91AB-1D44-9A4F-8080781940AA}"/>
              </a:ext>
            </a:extLst>
          </p:cNvPr>
          <p:cNvSpPr>
            <a:spLocks noGrp="1"/>
          </p:cNvSpPr>
          <p:nvPr>
            <p:ph type="body" idx="1"/>
          </p:nvPr>
        </p:nvSpPr>
        <p:spPr>
          <a:xfrm>
            <a:off x="838200" y="1825625"/>
            <a:ext cx="11353800" cy="4351338"/>
          </a:xfrm>
        </p:spPr>
        <p:txBody>
          <a:bodyPr/>
          <a:lstStyle/>
          <a:p>
            <a:r>
              <a:rPr kumimoji="1" lang="en-US" altLang="zh-TW" dirty="0"/>
              <a:t>There are two sentences “You love dog” and “How nice you are”.</a:t>
            </a:r>
          </a:p>
          <a:p>
            <a:r>
              <a:rPr kumimoji="1" lang="en-US" altLang="zh-TW" dirty="0"/>
              <a:t>We set “You love dog” as not sarcasm, “How nice you are” as sarcasm.</a:t>
            </a:r>
          </a:p>
          <a:p>
            <a:r>
              <a:rPr kumimoji="1" lang="en-US" altLang="zh-TW" dirty="0"/>
              <a:t>We know all words have 0 point at the beginning.</a:t>
            </a:r>
          </a:p>
          <a:p>
            <a:r>
              <a:rPr kumimoji="1" lang="en-US" altLang="zh-TW" dirty="0"/>
              <a:t>So, we can get the score of each word like below:</a:t>
            </a:r>
          </a:p>
          <a:p>
            <a:pPr marL="50800" indent="0">
              <a:buNone/>
            </a:pPr>
            <a:r>
              <a:rPr kumimoji="1" lang="en-US" altLang="zh-TW" dirty="0"/>
              <a:t>    [you: 0, love: -1, dog: -1, how: 1, nice: 1, are: 1 ]</a:t>
            </a:r>
          </a:p>
          <a:p>
            <a:r>
              <a:rPr kumimoji="1" lang="en-US" altLang="zh-TW" dirty="0"/>
              <a:t>The score of  ”you” will be like -1 + 1 = 0.</a:t>
            </a:r>
          </a:p>
          <a:p>
            <a:r>
              <a:rPr kumimoji="1" lang="en-US" altLang="zh-TW" dirty="0"/>
              <a:t>We can get the score of  “How a nice person” as 1 + 0 + 1 + 0 = 2.</a:t>
            </a:r>
          </a:p>
          <a:p>
            <a:r>
              <a:rPr kumimoji="1" lang="en-US" altLang="zh-TW" dirty="0"/>
              <a:t>So we can say “How a nice person” is a sarcasm sentence.</a:t>
            </a:r>
            <a:endParaRPr kumimoji="1" lang="zh-TW" altLang="en-US" dirty="0"/>
          </a:p>
        </p:txBody>
      </p:sp>
      <p:sp>
        <p:nvSpPr>
          <p:cNvPr id="4" name="投影片編號版面配置區 3">
            <a:extLst>
              <a:ext uri="{FF2B5EF4-FFF2-40B4-BE49-F238E27FC236}">
                <a16:creationId xmlns:a16="http://schemas.microsoft.com/office/drawing/2014/main" id="{ADD45A37-CF68-0A44-B635-57383305C0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37</a:t>
            </a:fld>
            <a:endParaRPr lang="en-US"/>
          </a:p>
        </p:txBody>
      </p:sp>
    </p:spTree>
    <p:extLst>
      <p:ext uri="{BB962C8B-B14F-4D97-AF65-F5344CB8AC3E}">
        <p14:creationId xmlns:p14="http://schemas.microsoft.com/office/powerpoint/2010/main" val="22587681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D2C7D4-ABB9-3045-9F1F-99F0A0972B84}"/>
              </a:ext>
            </a:extLst>
          </p:cNvPr>
          <p:cNvSpPr>
            <a:spLocks noGrp="1"/>
          </p:cNvSpPr>
          <p:nvPr>
            <p:ph type="title"/>
          </p:nvPr>
        </p:nvSpPr>
        <p:spPr/>
        <p:txBody>
          <a:bodyPr/>
          <a:lstStyle/>
          <a:p>
            <a:r>
              <a:rPr kumimoji="1" lang="en-US" altLang="zh-TW" dirty="0"/>
              <a:t>Embedding (Cont’d)</a:t>
            </a:r>
            <a:endParaRPr kumimoji="1" lang="zh-TW" altLang="en-US" dirty="0"/>
          </a:p>
        </p:txBody>
      </p:sp>
      <p:sp>
        <p:nvSpPr>
          <p:cNvPr id="3" name="文字版面配置區 2">
            <a:extLst>
              <a:ext uri="{FF2B5EF4-FFF2-40B4-BE49-F238E27FC236}">
                <a16:creationId xmlns:a16="http://schemas.microsoft.com/office/drawing/2014/main" id="{2431F104-028A-4240-966A-F012B2566BA5}"/>
              </a:ext>
            </a:extLst>
          </p:cNvPr>
          <p:cNvSpPr>
            <a:spLocks noGrp="1"/>
          </p:cNvSpPr>
          <p:nvPr>
            <p:ph type="body" idx="1"/>
          </p:nvPr>
        </p:nvSpPr>
        <p:spPr/>
        <p:txBody>
          <a:bodyPr/>
          <a:lstStyle/>
          <a:p>
            <a:r>
              <a:rPr kumimoji="1" lang="en-US" altLang="zh-TW" dirty="0"/>
              <a:t>After embedding, we can get the vector of each word. </a:t>
            </a:r>
            <a:endParaRPr kumimoji="1" lang="zh-TW" altLang="en-US" dirty="0"/>
          </a:p>
        </p:txBody>
      </p:sp>
      <p:sp>
        <p:nvSpPr>
          <p:cNvPr id="4" name="投影片編號版面配置區 3">
            <a:extLst>
              <a:ext uri="{FF2B5EF4-FFF2-40B4-BE49-F238E27FC236}">
                <a16:creationId xmlns:a16="http://schemas.microsoft.com/office/drawing/2014/main" id="{E42AEEE9-FEC1-4945-AA39-2CB54C2523F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38</a:t>
            </a:fld>
            <a:endParaRPr lang="en-US"/>
          </a:p>
        </p:txBody>
      </p:sp>
      <p:sp>
        <p:nvSpPr>
          <p:cNvPr id="6" name="文字方塊 5">
            <a:extLst>
              <a:ext uri="{FF2B5EF4-FFF2-40B4-BE49-F238E27FC236}">
                <a16:creationId xmlns:a16="http://schemas.microsoft.com/office/drawing/2014/main" id="{EAEF83A3-4ABE-C04A-A362-609CE726F3BB}"/>
              </a:ext>
            </a:extLst>
          </p:cNvPr>
          <p:cNvSpPr txBox="1"/>
          <p:nvPr/>
        </p:nvSpPr>
        <p:spPr>
          <a:xfrm>
            <a:off x="4970542" y="6643797"/>
            <a:ext cx="2901593" cy="215444"/>
          </a:xfrm>
          <a:prstGeom prst="rect">
            <a:avLst/>
          </a:prstGeom>
          <a:noFill/>
        </p:spPr>
        <p:txBody>
          <a:bodyPr wrap="square" rtlCol="0">
            <a:spAutoFit/>
          </a:bodyPr>
          <a:lstStyle/>
          <a:p>
            <a:r>
              <a:rPr kumimoji="1" lang="en" altLang="zh-TW" sz="800" dirty="0">
                <a:solidFill>
                  <a:schemeClr val="bg1">
                    <a:lumMod val="75000"/>
                  </a:schemeClr>
                </a:solidFill>
              </a:rPr>
              <a:t>https://</a:t>
            </a:r>
            <a:r>
              <a:rPr kumimoji="1" lang="en" altLang="zh-TW" sz="800" dirty="0" err="1">
                <a:solidFill>
                  <a:schemeClr val="bg1">
                    <a:lumMod val="75000"/>
                  </a:schemeClr>
                </a:solidFill>
              </a:rPr>
              <a:t>ai.ntu.edu.tw</a:t>
            </a:r>
            <a:r>
              <a:rPr kumimoji="1" lang="en" altLang="zh-TW" sz="800" dirty="0">
                <a:solidFill>
                  <a:schemeClr val="bg1">
                    <a:lumMod val="75000"/>
                  </a:schemeClr>
                </a:solidFill>
              </a:rPr>
              <a:t>/resource/handouts/ML14.html</a:t>
            </a:r>
            <a:endParaRPr kumimoji="1" lang="zh-TW" altLang="en-US" sz="800" dirty="0">
              <a:solidFill>
                <a:schemeClr val="bg1">
                  <a:lumMod val="75000"/>
                </a:schemeClr>
              </a:solidFill>
            </a:endParaRPr>
          </a:p>
        </p:txBody>
      </p:sp>
      <p:pic>
        <p:nvPicPr>
          <p:cNvPr id="7" name="圖片 6">
            <a:extLst>
              <a:ext uri="{FF2B5EF4-FFF2-40B4-BE49-F238E27FC236}">
                <a16:creationId xmlns:a16="http://schemas.microsoft.com/office/drawing/2014/main" id="{E8998D56-3E5E-F945-852F-F1DF6F7C1C14}"/>
              </a:ext>
            </a:extLst>
          </p:cNvPr>
          <p:cNvPicPr>
            <a:picLocks noChangeAspect="1"/>
          </p:cNvPicPr>
          <p:nvPr/>
        </p:nvPicPr>
        <p:blipFill>
          <a:blip r:embed="rId2"/>
          <a:stretch>
            <a:fillRect/>
          </a:stretch>
        </p:blipFill>
        <p:spPr>
          <a:xfrm>
            <a:off x="5676543" y="4078840"/>
            <a:ext cx="608605" cy="508455"/>
          </a:xfrm>
          <a:prstGeom prst="rect">
            <a:avLst/>
          </a:prstGeom>
        </p:spPr>
      </p:pic>
      <p:pic>
        <p:nvPicPr>
          <p:cNvPr id="9" name="圖片 8">
            <a:extLst>
              <a:ext uri="{FF2B5EF4-FFF2-40B4-BE49-F238E27FC236}">
                <a16:creationId xmlns:a16="http://schemas.microsoft.com/office/drawing/2014/main" id="{26875961-E5BF-D54C-8C67-478237B7421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7911101" y="6586173"/>
            <a:ext cx="1235526" cy="219877"/>
          </a:xfrm>
          <a:prstGeom prst="rect">
            <a:avLst/>
          </a:prstGeom>
          <a:effectLst>
            <a:glow>
              <a:schemeClr val="accent1">
                <a:alpha val="40000"/>
              </a:schemeClr>
            </a:glow>
            <a:softEdge rad="0"/>
          </a:effectLst>
        </p:spPr>
      </p:pic>
      <p:pic>
        <p:nvPicPr>
          <p:cNvPr id="11" name="圖片 10">
            <a:extLst>
              <a:ext uri="{FF2B5EF4-FFF2-40B4-BE49-F238E27FC236}">
                <a16:creationId xmlns:a16="http://schemas.microsoft.com/office/drawing/2014/main" id="{C737D509-B1F8-5A49-963F-6A65BE31A168}"/>
              </a:ext>
            </a:extLst>
          </p:cNvPr>
          <p:cNvPicPr>
            <a:picLocks noChangeAspect="1"/>
          </p:cNvPicPr>
          <p:nvPr/>
        </p:nvPicPr>
        <p:blipFill>
          <a:blip r:embed="rId5"/>
          <a:stretch>
            <a:fillRect/>
          </a:stretch>
        </p:blipFill>
        <p:spPr>
          <a:xfrm>
            <a:off x="6026150" y="3365500"/>
            <a:ext cx="139700" cy="127000"/>
          </a:xfrm>
          <a:prstGeom prst="rect">
            <a:avLst/>
          </a:prstGeom>
        </p:spPr>
      </p:pic>
      <p:pic>
        <p:nvPicPr>
          <p:cNvPr id="4098" name="Picture 2" descr="AINTU 講義">
            <a:extLst>
              <a:ext uri="{FF2B5EF4-FFF2-40B4-BE49-F238E27FC236}">
                <a16:creationId xmlns:a16="http://schemas.microsoft.com/office/drawing/2014/main" id="{D1FD28C8-9BDD-0944-969A-5DBD96F48F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76081" y="2429768"/>
            <a:ext cx="5688458" cy="4266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6969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Building the Model</a:t>
            </a:r>
            <a:endParaRPr/>
          </a:p>
        </p:txBody>
      </p:sp>
      <p:sp>
        <p:nvSpPr>
          <p:cNvPr id="248" name="Google Shape;248;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39</a:t>
            </a:fld>
            <a:endParaRPr/>
          </a:p>
        </p:txBody>
      </p:sp>
      <p:pic>
        <p:nvPicPr>
          <p:cNvPr id="2" name="圖片 1">
            <a:extLst>
              <a:ext uri="{FF2B5EF4-FFF2-40B4-BE49-F238E27FC236}">
                <a16:creationId xmlns:a16="http://schemas.microsoft.com/office/drawing/2014/main" id="{D5487063-086E-D34E-B69E-EB53F2372A07}"/>
              </a:ext>
            </a:extLst>
          </p:cNvPr>
          <p:cNvPicPr>
            <a:picLocks noChangeAspect="1"/>
          </p:cNvPicPr>
          <p:nvPr/>
        </p:nvPicPr>
        <p:blipFill>
          <a:blip r:embed="rId3"/>
          <a:stretch>
            <a:fillRect/>
          </a:stretch>
        </p:blipFill>
        <p:spPr>
          <a:xfrm>
            <a:off x="1658245" y="1490293"/>
            <a:ext cx="8875509" cy="536770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054C32-A3BE-F048-98C9-798B0B71A658}"/>
              </a:ext>
            </a:extLst>
          </p:cNvPr>
          <p:cNvSpPr>
            <a:spLocks noGrp="1"/>
          </p:cNvSpPr>
          <p:nvPr>
            <p:ph type="title"/>
          </p:nvPr>
        </p:nvSpPr>
        <p:spPr/>
        <p:txBody>
          <a:bodyPr/>
          <a:lstStyle/>
          <a:p>
            <a:r>
              <a:rPr kumimoji="1" lang="en-US" altLang="zh-TW" dirty="0"/>
              <a:t>Machine Learning &amp; Deep Learning</a:t>
            </a:r>
            <a:endParaRPr kumimoji="1" lang="zh-TW" altLang="en-US" dirty="0"/>
          </a:p>
        </p:txBody>
      </p:sp>
      <p:sp>
        <p:nvSpPr>
          <p:cNvPr id="4" name="投影片編號版面配置區 3">
            <a:extLst>
              <a:ext uri="{FF2B5EF4-FFF2-40B4-BE49-F238E27FC236}">
                <a16:creationId xmlns:a16="http://schemas.microsoft.com/office/drawing/2014/main" id="{DB6C4922-2EA3-A449-B89F-F2710E8CFC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z="1800" smtClean="0"/>
              <a:t>4</a:t>
            </a:fld>
            <a:endParaRPr lang="en-US" sz="1800" dirty="0"/>
          </a:p>
        </p:txBody>
      </p:sp>
      <p:pic>
        <p:nvPicPr>
          <p:cNvPr id="6146" name="Picture 2" descr="Deep learning vs. machine learning – What&amp;#39;s the difference?">
            <a:extLst>
              <a:ext uri="{FF2B5EF4-FFF2-40B4-BE49-F238E27FC236}">
                <a16:creationId xmlns:a16="http://schemas.microsoft.com/office/drawing/2014/main" id="{17332E91-0017-2F47-BE8D-5E9B1F1236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0133" y="1786456"/>
            <a:ext cx="6651734" cy="4569894"/>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2A32AE31-458E-9844-A2BD-93AD079CFFD7}"/>
              </a:ext>
            </a:extLst>
          </p:cNvPr>
          <p:cNvSpPr txBox="1"/>
          <p:nvPr/>
        </p:nvSpPr>
        <p:spPr>
          <a:xfrm>
            <a:off x="3236082" y="6538912"/>
            <a:ext cx="5719836" cy="215444"/>
          </a:xfrm>
          <a:prstGeom prst="rect">
            <a:avLst/>
          </a:prstGeom>
          <a:noFill/>
        </p:spPr>
        <p:txBody>
          <a:bodyPr wrap="none" rtlCol="0">
            <a:spAutoFit/>
          </a:bodyPr>
          <a:lstStyle/>
          <a:p>
            <a:r>
              <a:rPr kumimoji="1" lang="en" altLang="zh-TW" sz="800" dirty="0">
                <a:solidFill>
                  <a:schemeClr val="bg1">
                    <a:lumMod val="75000"/>
                  </a:schemeClr>
                </a:solidFill>
              </a:rPr>
              <a:t>https://</a:t>
            </a:r>
            <a:r>
              <a:rPr kumimoji="1" lang="en" altLang="zh-TW" sz="800" dirty="0" err="1">
                <a:solidFill>
                  <a:schemeClr val="bg1">
                    <a:lumMod val="75000"/>
                  </a:schemeClr>
                </a:solidFill>
              </a:rPr>
              <a:t>assets.website-files.com</a:t>
            </a:r>
            <a:r>
              <a:rPr kumimoji="1" lang="en" altLang="zh-TW" sz="800" dirty="0">
                <a:solidFill>
                  <a:schemeClr val="bg1">
                    <a:lumMod val="75000"/>
                  </a:schemeClr>
                </a:solidFill>
              </a:rPr>
              <a:t>/5fb24a974499e90dae242d98/5fb24a974499e96f7b2431db_AI%20venn%20diagram.png</a:t>
            </a:r>
            <a:endParaRPr kumimoji="1" lang="zh-TW" altLang="en-US" sz="800" dirty="0">
              <a:solidFill>
                <a:schemeClr val="bg1">
                  <a:lumMod val="75000"/>
                </a:schemeClr>
              </a:solidFill>
            </a:endParaRPr>
          </a:p>
        </p:txBody>
      </p:sp>
    </p:spTree>
    <p:extLst>
      <p:ext uri="{BB962C8B-B14F-4D97-AF65-F5344CB8AC3E}">
        <p14:creationId xmlns:p14="http://schemas.microsoft.com/office/powerpoint/2010/main" val="2570941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Training the Model</a:t>
            </a:r>
            <a:endParaRPr/>
          </a:p>
        </p:txBody>
      </p:sp>
      <p:sp>
        <p:nvSpPr>
          <p:cNvPr id="255" name="Google Shape;255;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40</a:t>
            </a:fld>
            <a:endParaRPr/>
          </a:p>
        </p:txBody>
      </p:sp>
      <p:pic>
        <p:nvPicPr>
          <p:cNvPr id="3" name="圖片 2">
            <a:extLst>
              <a:ext uri="{FF2B5EF4-FFF2-40B4-BE49-F238E27FC236}">
                <a16:creationId xmlns:a16="http://schemas.microsoft.com/office/drawing/2014/main" id="{1F618EE3-CFF7-534C-B08D-B24C23DE9D50}"/>
              </a:ext>
            </a:extLst>
          </p:cNvPr>
          <p:cNvPicPr>
            <a:picLocks noChangeAspect="1"/>
          </p:cNvPicPr>
          <p:nvPr/>
        </p:nvPicPr>
        <p:blipFill>
          <a:blip r:embed="rId3"/>
          <a:stretch>
            <a:fillRect/>
          </a:stretch>
        </p:blipFill>
        <p:spPr>
          <a:xfrm>
            <a:off x="591680" y="2387599"/>
            <a:ext cx="11008639" cy="1325563"/>
          </a:xfrm>
          <a:prstGeom prst="rect">
            <a:avLst/>
          </a:prstGeom>
        </p:spPr>
      </p:pic>
      <p:pic>
        <p:nvPicPr>
          <p:cNvPr id="4" name="圖片 3">
            <a:extLst>
              <a:ext uri="{FF2B5EF4-FFF2-40B4-BE49-F238E27FC236}">
                <a16:creationId xmlns:a16="http://schemas.microsoft.com/office/drawing/2014/main" id="{BE484358-8834-C245-B9B0-97DAA5545A90}"/>
              </a:ext>
            </a:extLst>
          </p:cNvPr>
          <p:cNvPicPr>
            <a:picLocks noChangeAspect="1"/>
          </p:cNvPicPr>
          <p:nvPr/>
        </p:nvPicPr>
        <p:blipFill>
          <a:blip r:embed="rId4"/>
          <a:stretch>
            <a:fillRect/>
          </a:stretch>
        </p:blipFill>
        <p:spPr>
          <a:xfrm>
            <a:off x="3504873" y="4089115"/>
            <a:ext cx="5182251" cy="2267235"/>
          </a:xfrm>
          <a:prstGeom prst="rect">
            <a:avLst/>
          </a:prstGeom>
        </p:spPr>
      </p:pic>
      <p:sp>
        <p:nvSpPr>
          <p:cNvPr id="5" name="文字方塊 4">
            <a:extLst>
              <a:ext uri="{FF2B5EF4-FFF2-40B4-BE49-F238E27FC236}">
                <a16:creationId xmlns:a16="http://schemas.microsoft.com/office/drawing/2014/main" id="{5D92405E-85E5-BC4D-92D1-8142BDD07D67}"/>
              </a:ext>
            </a:extLst>
          </p:cNvPr>
          <p:cNvSpPr txBox="1"/>
          <p:nvPr/>
        </p:nvSpPr>
        <p:spPr>
          <a:xfrm>
            <a:off x="3348364" y="6553734"/>
            <a:ext cx="5186035" cy="215444"/>
          </a:xfrm>
          <a:prstGeom prst="rect">
            <a:avLst/>
          </a:prstGeom>
          <a:noFill/>
        </p:spPr>
        <p:txBody>
          <a:bodyPr wrap="none" rtlCol="0">
            <a:spAutoFit/>
          </a:bodyPr>
          <a:lstStyle/>
          <a:p>
            <a:r>
              <a:rPr kumimoji="1" lang="en" altLang="zh-TW" sz="800" dirty="0">
                <a:solidFill>
                  <a:schemeClr val="bg1">
                    <a:lumMod val="75000"/>
                  </a:schemeClr>
                </a:solidFill>
              </a:rPr>
              <a:t>https://</a:t>
            </a:r>
            <a:r>
              <a:rPr kumimoji="1" lang="en" altLang="zh-TW" sz="800" dirty="0" err="1">
                <a:solidFill>
                  <a:schemeClr val="bg1">
                    <a:lumMod val="75000"/>
                  </a:schemeClr>
                </a:solidFill>
              </a:rPr>
              <a:t>stackoverflow.com</a:t>
            </a:r>
            <a:r>
              <a:rPr kumimoji="1" lang="en" altLang="zh-TW" sz="800" dirty="0">
                <a:solidFill>
                  <a:schemeClr val="bg1">
                    <a:lumMod val="75000"/>
                  </a:schemeClr>
                </a:solidFill>
              </a:rPr>
              <a:t>/questions/47902295/what-is-the-use-of-verbose-in-</a:t>
            </a:r>
            <a:r>
              <a:rPr kumimoji="1" lang="en" altLang="zh-TW" sz="800" dirty="0" err="1">
                <a:solidFill>
                  <a:schemeClr val="bg1">
                    <a:lumMod val="75000"/>
                  </a:schemeClr>
                </a:solidFill>
              </a:rPr>
              <a:t>keras</a:t>
            </a:r>
            <a:r>
              <a:rPr kumimoji="1" lang="en" altLang="zh-TW" sz="800" dirty="0">
                <a:solidFill>
                  <a:schemeClr val="bg1">
                    <a:lumMod val="75000"/>
                  </a:schemeClr>
                </a:solidFill>
              </a:rPr>
              <a:t>-while-validating-the-model</a:t>
            </a:r>
            <a:endParaRPr kumimoji="1" lang="zh-TW" altLang="en-US" sz="800" dirty="0">
              <a:solidFill>
                <a:schemeClr val="bg1">
                  <a:lumMod val="75000"/>
                </a:schemeClr>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Plotting the Results</a:t>
            </a:r>
            <a:endParaRPr/>
          </a:p>
        </p:txBody>
      </p:sp>
      <p:sp>
        <p:nvSpPr>
          <p:cNvPr id="262" name="Google Shape;262;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41</a:t>
            </a:fld>
            <a:endParaRPr/>
          </a:p>
        </p:txBody>
      </p:sp>
      <p:pic>
        <p:nvPicPr>
          <p:cNvPr id="2" name="圖片 1">
            <a:extLst>
              <a:ext uri="{FF2B5EF4-FFF2-40B4-BE49-F238E27FC236}">
                <a16:creationId xmlns:a16="http://schemas.microsoft.com/office/drawing/2014/main" id="{DC3B1FD2-6B62-3045-BA29-4CFD6572BCC7}"/>
              </a:ext>
            </a:extLst>
          </p:cNvPr>
          <p:cNvPicPr>
            <a:picLocks noChangeAspect="1"/>
          </p:cNvPicPr>
          <p:nvPr/>
        </p:nvPicPr>
        <p:blipFill>
          <a:blip r:embed="rId3"/>
          <a:stretch>
            <a:fillRect/>
          </a:stretch>
        </p:blipFill>
        <p:spPr>
          <a:xfrm>
            <a:off x="335274" y="1611586"/>
            <a:ext cx="6492253" cy="4744764"/>
          </a:xfrm>
          <a:prstGeom prst="rect">
            <a:avLst/>
          </a:prstGeom>
        </p:spPr>
      </p:pic>
      <p:pic>
        <p:nvPicPr>
          <p:cNvPr id="3" name="圖片 2">
            <a:extLst>
              <a:ext uri="{FF2B5EF4-FFF2-40B4-BE49-F238E27FC236}">
                <a16:creationId xmlns:a16="http://schemas.microsoft.com/office/drawing/2014/main" id="{C02F942C-C6E8-B545-A977-E99B20F29ED9}"/>
              </a:ext>
            </a:extLst>
          </p:cNvPr>
          <p:cNvPicPr>
            <a:picLocks noChangeAspect="1"/>
          </p:cNvPicPr>
          <p:nvPr/>
        </p:nvPicPr>
        <p:blipFill>
          <a:blip r:embed="rId4"/>
          <a:stretch>
            <a:fillRect/>
          </a:stretch>
        </p:blipFill>
        <p:spPr>
          <a:xfrm>
            <a:off x="7164830" y="311149"/>
            <a:ext cx="4389359" cy="6111766"/>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F48DBD-F09A-A04D-B637-9667768E6AB8}"/>
              </a:ext>
            </a:extLst>
          </p:cNvPr>
          <p:cNvSpPr>
            <a:spLocks noGrp="1"/>
          </p:cNvSpPr>
          <p:nvPr>
            <p:ph type="title"/>
          </p:nvPr>
        </p:nvSpPr>
        <p:spPr/>
        <p:txBody>
          <a:bodyPr/>
          <a:lstStyle/>
          <a:p>
            <a:r>
              <a:rPr kumimoji="1" lang="en-US" altLang="zh-TW" dirty="0"/>
              <a:t>Outline</a:t>
            </a:r>
            <a:endParaRPr kumimoji="1" lang="zh-TW" altLang="en-US" dirty="0"/>
          </a:p>
        </p:txBody>
      </p:sp>
      <p:pic>
        <p:nvPicPr>
          <p:cNvPr id="9" name="圖片 8">
            <a:extLst>
              <a:ext uri="{FF2B5EF4-FFF2-40B4-BE49-F238E27FC236}">
                <a16:creationId xmlns:a16="http://schemas.microsoft.com/office/drawing/2014/main" id="{96190A0A-D7FB-DA45-8A1D-C1763A9CD79D}"/>
              </a:ext>
            </a:extLst>
          </p:cNvPr>
          <p:cNvPicPr>
            <a:picLocks noChangeAspect="1"/>
          </p:cNvPicPr>
          <p:nvPr/>
        </p:nvPicPr>
        <p:blipFill>
          <a:blip r:embed="rId2"/>
          <a:stretch>
            <a:fillRect/>
          </a:stretch>
        </p:blipFill>
        <p:spPr>
          <a:xfrm>
            <a:off x="247650" y="2159000"/>
            <a:ext cx="11696700" cy="2540000"/>
          </a:xfrm>
          <a:prstGeom prst="rect">
            <a:avLst/>
          </a:prstGeom>
        </p:spPr>
      </p:pic>
    </p:spTree>
    <p:extLst>
      <p:ext uri="{BB962C8B-B14F-4D97-AF65-F5344CB8AC3E}">
        <p14:creationId xmlns:p14="http://schemas.microsoft.com/office/powerpoint/2010/main" val="26510682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A4CF39-168A-1847-A896-B755A1F73FDD}"/>
              </a:ext>
            </a:extLst>
          </p:cNvPr>
          <p:cNvSpPr>
            <a:spLocks noGrp="1"/>
          </p:cNvSpPr>
          <p:nvPr>
            <p:ph type="title"/>
          </p:nvPr>
        </p:nvSpPr>
        <p:spPr/>
        <p:txBody>
          <a:bodyPr/>
          <a:lstStyle/>
          <a:p>
            <a:r>
              <a:rPr kumimoji="1" lang="en-US" altLang="zh-TW" dirty="0"/>
              <a:t>Before Model Improving</a:t>
            </a:r>
            <a:endParaRPr kumimoji="1" lang="zh-TW" altLang="en-US" dirty="0"/>
          </a:p>
        </p:txBody>
      </p:sp>
      <p:sp>
        <p:nvSpPr>
          <p:cNvPr id="3" name="文字版面配置區 2">
            <a:extLst>
              <a:ext uri="{FF2B5EF4-FFF2-40B4-BE49-F238E27FC236}">
                <a16:creationId xmlns:a16="http://schemas.microsoft.com/office/drawing/2014/main" id="{97D20BC3-3979-1040-A4D5-BA971A515CA9}"/>
              </a:ext>
            </a:extLst>
          </p:cNvPr>
          <p:cNvSpPr>
            <a:spLocks noGrp="1"/>
          </p:cNvSpPr>
          <p:nvPr>
            <p:ph type="body" idx="1"/>
          </p:nvPr>
        </p:nvSpPr>
        <p:spPr>
          <a:xfrm>
            <a:off x="838200" y="1825625"/>
            <a:ext cx="10515600" cy="763463"/>
          </a:xfrm>
        </p:spPr>
        <p:txBody>
          <a:bodyPr/>
          <a:lstStyle/>
          <a:p>
            <a:pPr>
              <a:lnSpc>
                <a:spcPct val="100000"/>
              </a:lnSpc>
            </a:pPr>
            <a:r>
              <a:rPr kumimoji="1" lang="en-US" altLang="zh-TW" dirty="0"/>
              <a:t>We should know these two different status before model improving</a:t>
            </a:r>
          </a:p>
        </p:txBody>
      </p:sp>
      <p:sp>
        <p:nvSpPr>
          <p:cNvPr id="4" name="投影片編號版面配置區 3">
            <a:extLst>
              <a:ext uri="{FF2B5EF4-FFF2-40B4-BE49-F238E27FC236}">
                <a16:creationId xmlns:a16="http://schemas.microsoft.com/office/drawing/2014/main" id="{5C058F6C-4791-A64E-B0B6-6971C9A2A8C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43</a:t>
            </a:fld>
            <a:endParaRPr lang="en-US"/>
          </a:p>
        </p:txBody>
      </p:sp>
      <p:pic>
        <p:nvPicPr>
          <p:cNvPr id="5" name="Google Shape;288;p39">
            <a:extLst>
              <a:ext uri="{FF2B5EF4-FFF2-40B4-BE49-F238E27FC236}">
                <a16:creationId xmlns:a16="http://schemas.microsoft.com/office/drawing/2014/main" id="{4A9E39BE-CD57-6045-A5DB-F452AF190B6E}"/>
              </a:ext>
            </a:extLst>
          </p:cNvPr>
          <p:cNvPicPr preferRelativeResize="0"/>
          <p:nvPr/>
        </p:nvPicPr>
        <p:blipFill rotWithShape="1">
          <a:blip r:embed="rId2">
            <a:alphaModFix/>
          </a:blip>
          <a:srcRect/>
          <a:stretch/>
        </p:blipFill>
        <p:spPr>
          <a:xfrm>
            <a:off x="1258614" y="3522828"/>
            <a:ext cx="4269390" cy="3198647"/>
          </a:xfrm>
          <a:prstGeom prst="rect">
            <a:avLst/>
          </a:prstGeom>
          <a:noFill/>
          <a:ln>
            <a:noFill/>
          </a:ln>
        </p:spPr>
      </p:pic>
      <p:pic>
        <p:nvPicPr>
          <p:cNvPr id="6" name="Google Shape;461;p61">
            <a:extLst>
              <a:ext uri="{FF2B5EF4-FFF2-40B4-BE49-F238E27FC236}">
                <a16:creationId xmlns:a16="http://schemas.microsoft.com/office/drawing/2014/main" id="{7692815D-8BBB-5C44-B100-143E78626251}"/>
              </a:ext>
            </a:extLst>
          </p:cNvPr>
          <p:cNvPicPr preferRelativeResize="0"/>
          <p:nvPr/>
        </p:nvPicPr>
        <p:blipFill rotWithShape="1">
          <a:blip r:embed="rId3">
            <a:alphaModFix/>
          </a:blip>
          <a:srcRect/>
          <a:stretch/>
        </p:blipFill>
        <p:spPr>
          <a:xfrm>
            <a:off x="6142859" y="3537993"/>
            <a:ext cx="4535652" cy="3109912"/>
          </a:xfrm>
          <a:prstGeom prst="rect">
            <a:avLst/>
          </a:prstGeom>
          <a:noFill/>
          <a:ln>
            <a:noFill/>
          </a:ln>
        </p:spPr>
      </p:pic>
      <p:sp>
        <p:nvSpPr>
          <p:cNvPr id="7" name="文字版面配置區 2">
            <a:extLst>
              <a:ext uri="{FF2B5EF4-FFF2-40B4-BE49-F238E27FC236}">
                <a16:creationId xmlns:a16="http://schemas.microsoft.com/office/drawing/2014/main" id="{10F6773D-6E35-8647-8F55-370AD7CF152B}"/>
              </a:ext>
            </a:extLst>
          </p:cNvPr>
          <p:cNvSpPr txBox="1">
            <a:spLocks/>
          </p:cNvSpPr>
          <p:nvPr/>
        </p:nvSpPr>
        <p:spPr>
          <a:xfrm>
            <a:off x="2736113" y="2810855"/>
            <a:ext cx="1979724" cy="76346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2pPr>
            <a:lvl3pPr marL="1371600" marR="0" lvl="2"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3pPr>
            <a:lvl4pPr marL="1828800" marR="0" lvl="3"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4pPr>
            <a:lvl5pPr marL="2286000" marR="0" lvl="4"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50800" indent="0">
              <a:lnSpc>
                <a:spcPct val="100000"/>
              </a:lnSpc>
              <a:buNone/>
            </a:pPr>
            <a:r>
              <a:rPr kumimoji="1" lang="en-US" altLang="zh-TW" dirty="0">
                <a:solidFill>
                  <a:schemeClr val="accent1"/>
                </a:solidFill>
              </a:rPr>
              <a:t>Overfitting</a:t>
            </a:r>
          </a:p>
        </p:txBody>
      </p:sp>
      <p:sp>
        <p:nvSpPr>
          <p:cNvPr id="9" name="文字版面配置區 2">
            <a:extLst>
              <a:ext uri="{FF2B5EF4-FFF2-40B4-BE49-F238E27FC236}">
                <a16:creationId xmlns:a16="http://schemas.microsoft.com/office/drawing/2014/main" id="{D271C532-F149-274E-B7E9-F590BBC8627A}"/>
              </a:ext>
            </a:extLst>
          </p:cNvPr>
          <p:cNvSpPr txBox="1">
            <a:spLocks/>
          </p:cNvSpPr>
          <p:nvPr/>
        </p:nvSpPr>
        <p:spPr>
          <a:xfrm>
            <a:off x="7666412" y="2827139"/>
            <a:ext cx="2098615" cy="76346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2pPr>
            <a:lvl3pPr marL="1371600" marR="0" lvl="2"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3pPr>
            <a:lvl4pPr marL="1828800" marR="0" lvl="3"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4pPr>
            <a:lvl5pPr marL="2286000" marR="0" lvl="4"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50800" indent="0">
              <a:lnSpc>
                <a:spcPct val="100000"/>
              </a:lnSpc>
              <a:buNone/>
            </a:pPr>
            <a:r>
              <a:rPr kumimoji="1" lang="en-US" altLang="zh-TW" dirty="0">
                <a:solidFill>
                  <a:schemeClr val="accent1"/>
                </a:solidFill>
              </a:rPr>
              <a:t>Underfitting</a:t>
            </a:r>
          </a:p>
        </p:txBody>
      </p:sp>
    </p:spTree>
    <p:extLst>
      <p:ext uri="{BB962C8B-B14F-4D97-AF65-F5344CB8AC3E}">
        <p14:creationId xmlns:p14="http://schemas.microsoft.com/office/powerpoint/2010/main" val="30756114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Overfitting</a:t>
            </a:r>
            <a:endParaRPr/>
          </a:p>
        </p:txBody>
      </p:sp>
      <p:sp>
        <p:nvSpPr>
          <p:cNvPr id="329" name="Google Shape;329;p4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Overfitting is a problem that will happened during training your model.</a:t>
            </a:r>
            <a:endParaRPr dirty="0"/>
          </a:p>
          <a:p>
            <a:pPr marL="228600" lvl="0" indent="-228600" algn="l" rtl="0">
              <a:lnSpc>
                <a:spcPct val="90000"/>
              </a:lnSpc>
              <a:spcBef>
                <a:spcPts val="1000"/>
              </a:spcBef>
              <a:spcAft>
                <a:spcPts val="0"/>
              </a:spcAft>
              <a:buClr>
                <a:schemeClr val="dk1"/>
              </a:buClr>
              <a:buSzPts val="2800"/>
              <a:buChar char="•"/>
            </a:pPr>
            <a:r>
              <a:rPr lang="en-US" dirty="0"/>
              <a:t>The train accuracy gets higher but the validate accuracy remain the same or even lower.</a:t>
            </a:r>
          </a:p>
          <a:p>
            <a:pPr marL="228600" lvl="0" indent="-228600" algn="l" rtl="0">
              <a:lnSpc>
                <a:spcPct val="90000"/>
              </a:lnSpc>
              <a:spcBef>
                <a:spcPts val="1000"/>
              </a:spcBef>
              <a:spcAft>
                <a:spcPts val="0"/>
              </a:spcAft>
              <a:buClr>
                <a:schemeClr val="dk1"/>
              </a:buClr>
              <a:buSzPts val="2800"/>
              <a:buChar char="•"/>
            </a:pPr>
            <a:r>
              <a:rPr lang="en-US" dirty="0"/>
              <a:t>Try to imagine if your model just memorize all the answers, how it will be if the question in test set has a little bit change?</a:t>
            </a:r>
            <a:endParaRPr dirty="0"/>
          </a:p>
          <a:p>
            <a:pPr marL="228600" lvl="0" indent="-50800" algn="l" rtl="0">
              <a:lnSpc>
                <a:spcPct val="90000"/>
              </a:lnSpc>
              <a:spcBef>
                <a:spcPts val="100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endParaRPr dirty="0"/>
          </a:p>
        </p:txBody>
      </p:sp>
      <p:sp>
        <p:nvSpPr>
          <p:cNvPr id="330" name="Google Shape;330;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6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Underfitting</a:t>
            </a:r>
            <a:endParaRPr/>
          </a:p>
        </p:txBody>
      </p:sp>
      <p:sp>
        <p:nvSpPr>
          <p:cNvPr id="468" name="Google Shape;468;p6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Underfitting means your model can do better.</a:t>
            </a:r>
          </a:p>
          <a:p>
            <a:pPr marL="228600" lvl="0" indent="-228600" algn="l" rtl="0">
              <a:lnSpc>
                <a:spcPct val="90000"/>
              </a:lnSpc>
              <a:spcBef>
                <a:spcPts val="0"/>
              </a:spcBef>
              <a:spcAft>
                <a:spcPts val="0"/>
              </a:spcAft>
              <a:buClr>
                <a:schemeClr val="dk1"/>
              </a:buClr>
              <a:buSzPts val="2800"/>
              <a:buChar char="•"/>
            </a:pPr>
            <a:r>
              <a:rPr lang="en-US" dirty="0"/>
              <a:t>If you stop training when your model is growing, that will cause underfitting.</a:t>
            </a:r>
          </a:p>
          <a:p>
            <a:pPr marL="228600" lvl="0" indent="-228600" algn="l" rtl="0">
              <a:lnSpc>
                <a:spcPct val="90000"/>
              </a:lnSpc>
              <a:spcBef>
                <a:spcPts val="1000"/>
              </a:spcBef>
              <a:spcAft>
                <a:spcPts val="0"/>
              </a:spcAft>
              <a:buClr>
                <a:schemeClr val="dk1"/>
              </a:buClr>
              <a:buSzPts val="2800"/>
              <a:buChar char="•"/>
            </a:pPr>
            <a:r>
              <a:rPr lang="en-US" dirty="0"/>
              <a:t>You should increase the epochs or the layer amounts to exploit the model to avoid underfitting.</a:t>
            </a:r>
            <a:endParaRPr dirty="0"/>
          </a:p>
        </p:txBody>
      </p:sp>
      <p:sp>
        <p:nvSpPr>
          <p:cNvPr id="469" name="Google Shape;469;p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Improving our model</a:t>
            </a:r>
            <a:endParaRPr/>
          </a:p>
        </p:txBody>
      </p:sp>
      <p:sp>
        <p:nvSpPr>
          <p:cNvPr id="270" name="Google Shape;270;p3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After we know how to train our model, next step is to improve it.</a:t>
            </a:r>
            <a:endParaRPr dirty="0"/>
          </a:p>
          <a:p>
            <a:pPr marL="228600" lvl="0" indent="-228600" algn="l" rtl="0">
              <a:lnSpc>
                <a:spcPct val="90000"/>
              </a:lnSpc>
              <a:spcBef>
                <a:spcPts val="1000"/>
              </a:spcBef>
              <a:spcAft>
                <a:spcPts val="0"/>
              </a:spcAft>
              <a:buClr>
                <a:schemeClr val="dk1"/>
              </a:buClr>
              <a:buSzPts val="2800"/>
              <a:buChar char="•"/>
            </a:pPr>
            <a:r>
              <a:rPr lang="en-US" dirty="0"/>
              <a:t>We will try these ways to improve our model:</a:t>
            </a:r>
            <a:endParaRPr dirty="0"/>
          </a:p>
          <a:p>
            <a:pPr marL="971550" lvl="1" indent="-514350" algn="l" rtl="0">
              <a:lnSpc>
                <a:spcPct val="90000"/>
              </a:lnSpc>
              <a:spcBef>
                <a:spcPts val="500"/>
              </a:spcBef>
              <a:spcAft>
                <a:spcPts val="0"/>
              </a:spcAft>
              <a:buClr>
                <a:schemeClr val="dk1"/>
              </a:buClr>
              <a:buSzPts val="2800"/>
              <a:buFont typeface="Calibri"/>
              <a:buAutoNum type="arabicPeriod"/>
            </a:pPr>
            <a:r>
              <a:rPr lang="en-US" dirty="0"/>
              <a:t>Increase the training epochs.</a:t>
            </a:r>
          </a:p>
          <a:p>
            <a:pPr marL="971550" lvl="1" indent="-514350" algn="l" rtl="0">
              <a:lnSpc>
                <a:spcPct val="90000"/>
              </a:lnSpc>
              <a:spcBef>
                <a:spcPts val="500"/>
              </a:spcBef>
              <a:spcAft>
                <a:spcPts val="0"/>
              </a:spcAft>
              <a:buClr>
                <a:schemeClr val="dk1"/>
              </a:buClr>
              <a:buSzPts val="2800"/>
              <a:buFont typeface="Calibri"/>
              <a:buAutoNum type="arabicPeriod"/>
            </a:pPr>
            <a:r>
              <a:rPr lang="en-US" dirty="0"/>
              <a:t>Add more hidden layers.</a:t>
            </a:r>
            <a:endParaRPr dirty="0"/>
          </a:p>
          <a:p>
            <a:pPr marL="971550" lvl="1" indent="-514350" algn="l" rtl="0">
              <a:lnSpc>
                <a:spcPct val="90000"/>
              </a:lnSpc>
              <a:spcBef>
                <a:spcPts val="500"/>
              </a:spcBef>
              <a:spcAft>
                <a:spcPts val="0"/>
              </a:spcAft>
              <a:buClr>
                <a:schemeClr val="dk1"/>
              </a:buClr>
              <a:buSzPts val="2800"/>
              <a:buFont typeface="Calibri"/>
              <a:buAutoNum type="arabicPeriod"/>
            </a:pPr>
            <a:r>
              <a:rPr lang="en-US" dirty="0"/>
              <a:t>Use another NN for training.</a:t>
            </a:r>
          </a:p>
          <a:p>
            <a:pPr marL="971550" lvl="1" indent="-514350">
              <a:buFont typeface="Calibri"/>
              <a:buAutoNum type="arabicPeriod"/>
            </a:pPr>
            <a:r>
              <a:rPr lang="en-US" altLang="zh-TW" dirty="0"/>
              <a:t>Use pre-trained model (Transfer learning).</a:t>
            </a:r>
            <a:endParaRPr dirty="0"/>
          </a:p>
          <a:p>
            <a:pPr marL="971550" lvl="1" indent="-514350" algn="l" rtl="0">
              <a:lnSpc>
                <a:spcPct val="90000"/>
              </a:lnSpc>
              <a:spcBef>
                <a:spcPts val="500"/>
              </a:spcBef>
              <a:spcAft>
                <a:spcPts val="0"/>
              </a:spcAft>
              <a:buClr>
                <a:schemeClr val="dk1"/>
              </a:buClr>
              <a:buSzPts val="2800"/>
              <a:buFont typeface="Calibri"/>
              <a:buAutoNum type="arabicPeriod"/>
            </a:pPr>
            <a:r>
              <a:rPr lang="en-US" dirty="0"/>
              <a:t>Increase the amounts of data.</a:t>
            </a:r>
            <a:endParaRPr dirty="0"/>
          </a:p>
          <a:p>
            <a:pPr marL="971550" lvl="1" indent="-514350" algn="l" rtl="0">
              <a:lnSpc>
                <a:spcPct val="90000"/>
              </a:lnSpc>
              <a:spcBef>
                <a:spcPts val="500"/>
              </a:spcBef>
              <a:spcAft>
                <a:spcPts val="0"/>
              </a:spcAft>
              <a:buClr>
                <a:schemeClr val="dk1"/>
              </a:buClr>
              <a:buSzPts val="2800"/>
              <a:buFont typeface="Calibri"/>
              <a:buAutoNum type="arabicPeriod"/>
            </a:pPr>
            <a:r>
              <a:rPr lang="en-US" dirty="0"/>
              <a:t>Improve the optimizer.</a:t>
            </a:r>
            <a:endParaRPr dirty="0"/>
          </a:p>
          <a:p>
            <a:pPr marL="971550" lvl="1" indent="-336550" algn="l" rtl="0">
              <a:lnSpc>
                <a:spcPct val="90000"/>
              </a:lnSpc>
              <a:spcBef>
                <a:spcPts val="500"/>
              </a:spcBef>
              <a:spcAft>
                <a:spcPts val="0"/>
              </a:spcAft>
              <a:buClr>
                <a:schemeClr val="dk1"/>
              </a:buClr>
              <a:buSzPts val="2800"/>
              <a:buFont typeface="Calibri"/>
              <a:buNone/>
            </a:pPr>
            <a:endParaRPr dirty="0"/>
          </a:p>
        </p:txBody>
      </p:sp>
      <p:sp>
        <p:nvSpPr>
          <p:cNvPr id="271" name="Google Shape;271;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8DB769-64C6-254E-B99C-D83F52FF1683}"/>
              </a:ext>
            </a:extLst>
          </p:cNvPr>
          <p:cNvSpPr>
            <a:spLocks noGrp="1"/>
          </p:cNvSpPr>
          <p:nvPr>
            <p:ph type="title"/>
          </p:nvPr>
        </p:nvSpPr>
        <p:spPr/>
        <p:txBody>
          <a:bodyPr/>
          <a:lstStyle/>
          <a:p>
            <a:r>
              <a:rPr kumimoji="1" lang="en-US" altLang="zh-TW" dirty="0"/>
              <a:t>Improving Model</a:t>
            </a:r>
            <a:endParaRPr kumimoji="1" lang="zh-TW" altLang="en-US" dirty="0"/>
          </a:p>
        </p:txBody>
      </p:sp>
      <p:sp>
        <p:nvSpPr>
          <p:cNvPr id="3" name="文字版面配置區 2">
            <a:extLst>
              <a:ext uri="{FF2B5EF4-FFF2-40B4-BE49-F238E27FC236}">
                <a16:creationId xmlns:a16="http://schemas.microsoft.com/office/drawing/2014/main" id="{AD71BF98-52A2-B848-8F9C-EDCAF422D904}"/>
              </a:ext>
            </a:extLst>
          </p:cNvPr>
          <p:cNvSpPr>
            <a:spLocks noGrp="1"/>
          </p:cNvSpPr>
          <p:nvPr>
            <p:ph type="body" idx="1"/>
          </p:nvPr>
        </p:nvSpPr>
        <p:spPr>
          <a:xfrm>
            <a:off x="375863" y="1847850"/>
            <a:ext cx="10515600" cy="4351338"/>
          </a:xfrm>
        </p:spPr>
        <p:txBody>
          <a:bodyPr/>
          <a:lstStyle/>
          <a:p>
            <a:pPr marL="971550" lvl="1" indent="-514350">
              <a:buFont typeface="Calibri"/>
              <a:buAutoNum type="arabicPeriod"/>
            </a:pPr>
            <a:r>
              <a:rPr lang="en-US" altLang="zh-TW" dirty="0"/>
              <a:t>Increase the training epochs.</a:t>
            </a:r>
          </a:p>
          <a:p>
            <a:pPr marL="971550" lvl="1" indent="-514350">
              <a:buFont typeface="Calibri"/>
              <a:buAutoNum type="arabicPeriod"/>
            </a:pPr>
            <a:r>
              <a:rPr lang="en-US" altLang="zh-TW" dirty="0">
                <a:solidFill>
                  <a:schemeClr val="bg1">
                    <a:lumMod val="85000"/>
                  </a:schemeClr>
                </a:solidFill>
              </a:rPr>
              <a:t>Add more hidden layers.</a:t>
            </a:r>
          </a:p>
          <a:p>
            <a:pPr marL="971550" lvl="1" indent="-514350">
              <a:buFont typeface="Calibri"/>
              <a:buAutoNum type="arabicPeriod"/>
            </a:pPr>
            <a:r>
              <a:rPr lang="en-US" altLang="zh-TW" dirty="0">
                <a:solidFill>
                  <a:schemeClr val="bg1">
                    <a:lumMod val="85000"/>
                  </a:schemeClr>
                </a:solidFill>
              </a:rPr>
              <a:t>Use another NN for training.</a:t>
            </a:r>
          </a:p>
          <a:p>
            <a:pPr marL="971550" lvl="1" indent="-514350">
              <a:buFont typeface="Calibri"/>
              <a:buAutoNum type="arabicPeriod"/>
            </a:pPr>
            <a:r>
              <a:rPr lang="en-US" altLang="zh-TW" dirty="0">
                <a:solidFill>
                  <a:schemeClr val="bg1">
                    <a:lumMod val="85000"/>
                  </a:schemeClr>
                </a:solidFill>
              </a:rPr>
              <a:t>Use pre-trained model (Transfer learning).</a:t>
            </a:r>
          </a:p>
          <a:p>
            <a:pPr marL="971550" lvl="1" indent="-514350">
              <a:buFont typeface="Calibri"/>
              <a:buAutoNum type="arabicPeriod"/>
            </a:pPr>
            <a:r>
              <a:rPr lang="en-US" altLang="zh-TW" dirty="0">
                <a:solidFill>
                  <a:schemeClr val="bg1">
                    <a:lumMod val="85000"/>
                  </a:schemeClr>
                </a:solidFill>
              </a:rPr>
              <a:t>Increase the amounts of data.</a:t>
            </a:r>
          </a:p>
          <a:p>
            <a:pPr marL="971550" lvl="1" indent="-514350">
              <a:buFont typeface="Calibri"/>
              <a:buAutoNum type="arabicPeriod"/>
            </a:pPr>
            <a:r>
              <a:rPr lang="en-US" altLang="zh-TW" dirty="0">
                <a:solidFill>
                  <a:schemeClr val="bg1">
                    <a:lumMod val="85000"/>
                  </a:schemeClr>
                </a:solidFill>
              </a:rPr>
              <a:t>Improve the optimizer.</a:t>
            </a:r>
          </a:p>
        </p:txBody>
      </p:sp>
    </p:spTree>
    <p:extLst>
      <p:ext uri="{BB962C8B-B14F-4D97-AF65-F5344CB8AC3E}">
        <p14:creationId xmlns:p14="http://schemas.microsoft.com/office/powerpoint/2010/main" val="3703702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Improving the Epochs</a:t>
            </a:r>
            <a:endParaRPr/>
          </a:p>
        </p:txBody>
      </p:sp>
      <p:sp>
        <p:nvSpPr>
          <p:cNvPr id="277" name="Google Shape;277;p3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The simplest way to try is improve the training epochs.</a:t>
            </a:r>
            <a:endParaRPr/>
          </a:p>
          <a:p>
            <a:pPr marL="228600" lvl="0" indent="-228600" algn="l" rtl="0">
              <a:lnSpc>
                <a:spcPct val="90000"/>
              </a:lnSpc>
              <a:spcBef>
                <a:spcPts val="1000"/>
              </a:spcBef>
              <a:spcAft>
                <a:spcPts val="0"/>
              </a:spcAft>
              <a:buClr>
                <a:schemeClr val="dk1"/>
              </a:buClr>
              <a:buSzPts val="2800"/>
              <a:buChar char="•"/>
            </a:pPr>
            <a:r>
              <a:rPr lang="en-US"/>
              <a:t>For example, increase from 30 to 100.</a:t>
            </a:r>
            <a:endParaRPr/>
          </a:p>
          <a:p>
            <a:pPr marL="228600" lvl="0" indent="-50800" algn="l" rtl="0">
              <a:lnSpc>
                <a:spcPct val="90000"/>
              </a:lnSpc>
              <a:spcBef>
                <a:spcPts val="1000"/>
              </a:spcBef>
              <a:spcAft>
                <a:spcPts val="0"/>
              </a:spcAft>
              <a:buClr>
                <a:schemeClr val="dk1"/>
              </a:buClr>
              <a:buSzPts val="2800"/>
              <a:buNone/>
            </a:pPr>
            <a:endParaRPr/>
          </a:p>
        </p:txBody>
      </p:sp>
      <p:sp>
        <p:nvSpPr>
          <p:cNvPr id="278" name="Google Shape;278;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48</a:t>
            </a:fld>
            <a:endParaRPr/>
          </a:p>
        </p:txBody>
      </p:sp>
      <p:pic>
        <p:nvPicPr>
          <p:cNvPr id="2" name="圖片 1">
            <a:extLst>
              <a:ext uri="{FF2B5EF4-FFF2-40B4-BE49-F238E27FC236}">
                <a16:creationId xmlns:a16="http://schemas.microsoft.com/office/drawing/2014/main" id="{E9CC226B-7706-1B4D-A9F2-DFFEDE3E2BDE}"/>
              </a:ext>
            </a:extLst>
          </p:cNvPr>
          <p:cNvPicPr>
            <a:picLocks noChangeAspect="1"/>
          </p:cNvPicPr>
          <p:nvPr/>
        </p:nvPicPr>
        <p:blipFill>
          <a:blip r:embed="rId3"/>
          <a:stretch>
            <a:fillRect/>
          </a:stretch>
        </p:blipFill>
        <p:spPr>
          <a:xfrm>
            <a:off x="838200" y="3304839"/>
            <a:ext cx="10515600" cy="197454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Improving the Epochs (Cont’d)</a:t>
            </a:r>
            <a:endParaRPr/>
          </a:p>
        </p:txBody>
      </p:sp>
      <p:sp>
        <p:nvSpPr>
          <p:cNvPr id="285" name="Google Shape;285;p3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Let’s see the results.</a:t>
            </a:r>
          </a:p>
          <a:p>
            <a:pPr marL="228600" lvl="0" indent="-228600" algn="l" rtl="0">
              <a:lnSpc>
                <a:spcPct val="90000"/>
              </a:lnSpc>
              <a:spcBef>
                <a:spcPts val="0"/>
              </a:spcBef>
              <a:spcAft>
                <a:spcPts val="0"/>
              </a:spcAft>
              <a:buClr>
                <a:schemeClr val="dk1"/>
              </a:buClr>
              <a:buSzPts val="2800"/>
              <a:buChar char="•"/>
            </a:pPr>
            <a:r>
              <a:rPr lang="en-US" dirty="0"/>
              <a:t>Overfitting</a:t>
            </a:r>
            <a:endParaRPr dirty="0"/>
          </a:p>
          <a:p>
            <a:pPr marL="228600" lvl="0" indent="-50800" algn="l" rtl="0">
              <a:lnSpc>
                <a:spcPct val="90000"/>
              </a:lnSpc>
              <a:spcBef>
                <a:spcPts val="100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endParaRPr dirty="0"/>
          </a:p>
        </p:txBody>
      </p:sp>
      <p:sp>
        <p:nvSpPr>
          <p:cNvPr id="286" name="Google Shape;28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49</a:t>
            </a:fld>
            <a:endParaRPr/>
          </a:p>
        </p:txBody>
      </p:sp>
      <p:pic>
        <p:nvPicPr>
          <p:cNvPr id="287" name="Google Shape;287;p39"/>
          <p:cNvPicPr preferRelativeResize="0"/>
          <p:nvPr/>
        </p:nvPicPr>
        <p:blipFill rotWithShape="1">
          <a:blip r:embed="rId3">
            <a:alphaModFix/>
          </a:blip>
          <a:srcRect/>
          <a:stretch/>
        </p:blipFill>
        <p:spPr>
          <a:xfrm>
            <a:off x="5829300" y="2832100"/>
            <a:ext cx="4889500" cy="3479800"/>
          </a:xfrm>
          <a:prstGeom prst="rect">
            <a:avLst/>
          </a:prstGeom>
          <a:noFill/>
          <a:ln>
            <a:noFill/>
          </a:ln>
        </p:spPr>
      </p:pic>
      <p:pic>
        <p:nvPicPr>
          <p:cNvPr id="288" name="Google Shape;288;p39"/>
          <p:cNvPicPr preferRelativeResize="0"/>
          <p:nvPr/>
        </p:nvPicPr>
        <p:blipFill rotWithShape="1">
          <a:blip r:embed="rId4">
            <a:alphaModFix/>
          </a:blip>
          <a:srcRect/>
          <a:stretch/>
        </p:blipFill>
        <p:spPr>
          <a:xfrm>
            <a:off x="939800" y="2832100"/>
            <a:ext cx="4889500" cy="3479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D21455-AC71-B144-942E-B510FD012326}"/>
              </a:ext>
            </a:extLst>
          </p:cNvPr>
          <p:cNvSpPr>
            <a:spLocks noGrp="1"/>
          </p:cNvSpPr>
          <p:nvPr>
            <p:ph type="title"/>
          </p:nvPr>
        </p:nvSpPr>
        <p:spPr/>
        <p:txBody>
          <a:bodyPr/>
          <a:lstStyle/>
          <a:p>
            <a:r>
              <a:rPr kumimoji="1" lang="en-US" altLang="zh-TW" dirty="0"/>
              <a:t>Deep Learning Model</a:t>
            </a:r>
            <a:endParaRPr kumimoji="1" lang="zh-TW" altLang="en-US" dirty="0"/>
          </a:p>
        </p:txBody>
      </p:sp>
      <p:sp>
        <p:nvSpPr>
          <p:cNvPr id="4" name="投影片編號版面配置區 3">
            <a:extLst>
              <a:ext uri="{FF2B5EF4-FFF2-40B4-BE49-F238E27FC236}">
                <a16:creationId xmlns:a16="http://schemas.microsoft.com/office/drawing/2014/main" id="{F710A829-4227-BE45-A609-2A342987CC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pic>
        <p:nvPicPr>
          <p:cNvPr id="7170" name="Picture 2" descr="Converting a Simple Deep Learning Model from PyTorch to TensorFlow | by Yu  Xuan Lee | Towards Data Science">
            <a:extLst>
              <a:ext uri="{FF2B5EF4-FFF2-40B4-BE49-F238E27FC236}">
                <a16:creationId xmlns:a16="http://schemas.microsoft.com/office/drawing/2014/main" id="{9C5E20E0-84C8-1B4D-A182-824EBBF756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9201" y="1421634"/>
            <a:ext cx="7753598" cy="5071241"/>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C43CD53C-0246-4B44-8127-6053FFFF0E87}"/>
              </a:ext>
            </a:extLst>
          </p:cNvPr>
          <p:cNvSpPr txBox="1"/>
          <p:nvPr/>
        </p:nvSpPr>
        <p:spPr>
          <a:xfrm>
            <a:off x="3361918" y="6538912"/>
            <a:ext cx="5468164" cy="215444"/>
          </a:xfrm>
          <a:prstGeom prst="rect">
            <a:avLst/>
          </a:prstGeom>
          <a:noFill/>
        </p:spPr>
        <p:txBody>
          <a:bodyPr wrap="none" rtlCol="0">
            <a:spAutoFit/>
          </a:bodyPr>
          <a:lstStyle/>
          <a:p>
            <a:r>
              <a:rPr kumimoji="1" lang="en" altLang="zh-TW" sz="800" dirty="0">
                <a:solidFill>
                  <a:schemeClr val="bg1">
                    <a:lumMod val="75000"/>
                  </a:schemeClr>
                </a:solidFill>
              </a:rPr>
              <a:t>https://</a:t>
            </a:r>
            <a:r>
              <a:rPr kumimoji="1" lang="en" altLang="zh-TW" sz="800" dirty="0" err="1">
                <a:solidFill>
                  <a:schemeClr val="bg1">
                    <a:lumMod val="75000"/>
                  </a:schemeClr>
                </a:solidFill>
              </a:rPr>
              <a:t>towardsdatascience.com</a:t>
            </a:r>
            <a:r>
              <a:rPr kumimoji="1" lang="en" altLang="zh-TW" sz="800" dirty="0">
                <a:solidFill>
                  <a:schemeClr val="bg1">
                    <a:lumMod val="75000"/>
                  </a:schemeClr>
                </a:solidFill>
              </a:rPr>
              <a:t>/converting-a-simple-deep-learning-model-from-pytorch-to-tensorflow-b6b353351f5d</a:t>
            </a:r>
            <a:endParaRPr kumimoji="1" lang="zh-TW" altLang="en-US" sz="800" dirty="0">
              <a:solidFill>
                <a:schemeClr val="bg1">
                  <a:lumMod val="75000"/>
                </a:schemeClr>
              </a:solidFill>
            </a:endParaRPr>
          </a:p>
        </p:txBody>
      </p:sp>
    </p:spTree>
    <p:extLst>
      <p:ext uri="{BB962C8B-B14F-4D97-AF65-F5344CB8AC3E}">
        <p14:creationId xmlns:p14="http://schemas.microsoft.com/office/powerpoint/2010/main" val="40591662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DF745E3-B725-1644-9EC2-99C84AAE1D64}"/>
              </a:ext>
            </a:extLst>
          </p:cNvPr>
          <p:cNvSpPr>
            <a:spLocks noGrp="1"/>
          </p:cNvSpPr>
          <p:nvPr>
            <p:ph type="title"/>
          </p:nvPr>
        </p:nvSpPr>
        <p:spPr/>
        <p:txBody>
          <a:bodyPr/>
          <a:lstStyle/>
          <a:p>
            <a:r>
              <a:rPr kumimoji="1" lang="en-US" altLang="zh-TW" dirty="0"/>
              <a:t>Next Steps</a:t>
            </a:r>
            <a:endParaRPr kumimoji="1" lang="zh-TW" altLang="en-US" dirty="0"/>
          </a:p>
        </p:txBody>
      </p:sp>
      <p:sp>
        <p:nvSpPr>
          <p:cNvPr id="4" name="投影片編號版面配置區 3">
            <a:extLst>
              <a:ext uri="{FF2B5EF4-FFF2-40B4-BE49-F238E27FC236}">
                <a16:creationId xmlns:a16="http://schemas.microsoft.com/office/drawing/2014/main" id="{14115B98-4AF7-024F-8594-6BE29DBFE2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50</a:t>
            </a:fld>
            <a:endParaRPr lang="en-US"/>
          </a:p>
        </p:txBody>
      </p:sp>
      <p:sp>
        <p:nvSpPr>
          <p:cNvPr id="5" name="文字方塊 4">
            <a:extLst>
              <a:ext uri="{FF2B5EF4-FFF2-40B4-BE49-F238E27FC236}">
                <a16:creationId xmlns:a16="http://schemas.microsoft.com/office/drawing/2014/main" id="{CC4F59AF-F1E9-A747-BDBE-3E13BAC7BD5B}"/>
              </a:ext>
            </a:extLst>
          </p:cNvPr>
          <p:cNvSpPr txBox="1"/>
          <p:nvPr/>
        </p:nvSpPr>
        <p:spPr>
          <a:xfrm>
            <a:off x="3252112" y="6277431"/>
            <a:ext cx="5687776" cy="215444"/>
          </a:xfrm>
          <a:prstGeom prst="rect">
            <a:avLst/>
          </a:prstGeom>
          <a:noFill/>
        </p:spPr>
        <p:txBody>
          <a:bodyPr wrap="none" rtlCol="0">
            <a:spAutoFit/>
          </a:bodyPr>
          <a:lstStyle/>
          <a:p>
            <a:r>
              <a:rPr kumimoji="1" lang="en" altLang="zh-TW" sz="800" dirty="0">
                <a:solidFill>
                  <a:schemeClr val="bg1">
                    <a:lumMod val="75000"/>
                  </a:schemeClr>
                </a:solidFill>
              </a:rPr>
              <a:t>https://</a:t>
            </a:r>
            <a:r>
              <a:rPr kumimoji="1" lang="en" altLang="zh-TW" sz="800" dirty="0" err="1">
                <a:solidFill>
                  <a:schemeClr val="bg1">
                    <a:lumMod val="75000"/>
                  </a:schemeClr>
                </a:solidFill>
              </a:rPr>
              <a:t>medium.com</a:t>
            </a:r>
            <a:r>
              <a:rPr kumimoji="1" lang="en" altLang="zh-TW" sz="800" dirty="0">
                <a:solidFill>
                  <a:schemeClr val="bg1">
                    <a:lumMod val="75000"/>
                  </a:schemeClr>
                </a:solidFill>
              </a:rPr>
              <a:t>/initialized-capital/we-need-to-go-deeper-a-practical-guide-to-tensorflow-and-inception-50e66281804f</a:t>
            </a:r>
            <a:endParaRPr kumimoji="1" lang="zh-TW" altLang="en-US" sz="800" dirty="0">
              <a:solidFill>
                <a:schemeClr val="bg1">
                  <a:lumMod val="75000"/>
                </a:schemeClr>
              </a:solidFill>
            </a:endParaRPr>
          </a:p>
        </p:txBody>
      </p:sp>
      <p:pic>
        <p:nvPicPr>
          <p:cNvPr id="9222" name="Picture 6" descr="We need to go cheaper - We need to go deeper - quickmeme">
            <a:extLst>
              <a:ext uri="{FF2B5EF4-FFF2-40B4-BE49-F238E27FC236}">
                <a16:creationId xmlns:a16="http://schemas.microsoft.com/office/drawing/2014/main" id="{49428B04-102A-0049-A04C-E76891E702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4813" y="1769607"/>
            <a:ext cx="6582373" cy="4279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67505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8DB769-64C6-254E-B99C-D83F52FF1683}"/>
              </a:ext>
            </a:extLst>
          </p:cNvPr>
          <p:cNvSpPr>
            <a:spLocks noGrp="1"/>
          </p:cNvSpPr>
          <p:nvPr>
            <p:ph type="title"/>
          </p:nvPr>
        </p:nvSpPr>
        <p:spPr/>
        <p:txBody>
          <a:bodyPr/>
          <a:lstStyle/>
          <a:p>
            <a:r>
              <a:rPr kumimoji="1" lang="en-US" altLang="zh-TW" dirty="0"/>
              <a:t>Improving Model</a:t>
            </a:r>
            <a:endParaRPr kumimoji="1" lang="zh-TW" altLang="en-US" dirty="0"/>
          </a:p>
        </p:txBody>
      </p:sp>
      <p:sp>
        <p:nvSpPr>
          <p:cNvPr id="3" name="文字版面配置區 2">
            <a:extLst>
              <a:ext uri="{FF2B5EF4-FFF2-40B4-BE49-F238E27FC236}">
                <a16:creationId xmlns:a16="http://schemas.microsoft.com/office/drawing/2014/main" id="{AD71BF98-52A2-B848-8F9C-EDCAF422D904}"/>
              </a:ext>
            </a:extLst>
          </p:cNvPr>
          <p:cNvSpPr>
            <a:spLocks noGrp="1"/>
          </p:cNvSpPr>
          <p:nvPr>
            <p:ph type="body" idx="1"/>
          </p:nvPr>
        </p:nvSpPr>
        <p:spPr>
          <a:xfrm>
            <a:off x="375863" y="1847850"/>
            <a:ext cx="10515600" cy="4351338"/>
          </a:xfrm>
        </p:spPr>
        <p:txBody>
          <a:bodyPr/>
          <a:lstStyle/>
          <a:p>
            <a:pPr marL="971550" lvl="1" indent="-514350">
              <a:buFont typeface="Calibri"/>
              <a:buAutoNum type="arabicPeriod"/>
            </a:pPr>
            <a:r>
              <a:rPr lang="en-US" altLang="zh-TW" dirty="0">
                <a:solidFill>
                  <a:schemeClr val="bg1">
                    <a:lumMod val="85000"/>
                  </a:schemeClr>
                </a:solidFill>
              </a:rPr>
              <a:t>Increase the training epochs.</a:t>
            </a:r>
          </a:p>
          <a:p>
            <a:pPr marL="971550" lvl="1" indent="-514350">
              <a:buFont typeface="Calibri"/>
              <a:buAutoNum type="arabicPeriod"/>
            </a:pPr>
            <a:r>
              <a:rPr lang="en-US" altLang="zh-TW" dirty="0">
                <a:solidFill>
                  <a:schemeClr val="tx1"/>
                </a:solidFill>
              </a:rPr>
              <a:t>Add more hidden layers.</a:t>
            </a:r>
          </a:p>
          <a:p>
            <a:pPr marL="971550" lvl="1" indent="-514350">
              <a:buFont typeface="Calibri"/>
              <a:buAutoNum type="arabicPeriod"/>
            </a:pPr>
            <a:r>
              <a:rPr lang="en-US" altLang="zh-TW" dirty="0">
                <a:solidFill>
                  <a:schemeClr val="bg1">
                    <a:lumMod val="85000"/>
                  </a:schemeClr>
                </a:solidFill>
              </a:rPr>
              <a:t>Use another NN for training.</a:t>
            </a:r>
          </a:p>
          <a:p>
            <a:pPr marL="971550" lvl="1" indent="-514350">
              <a:buFont typeface="Calibri"/>
              <a:buAutoNum type="arabicPeriod"/>
            </a:pPr>
            <a:r>
              <a:rPr lang="en-US" altLang="zh-TW" dirty="0">
                <a:solidFill>
                  <a:schemeClr val="bg1">
                    <a:lumMod val="85000"/>
                  </a:schemeClr>
                </a:solidFill>
              </a:rPr>
              <a:t>Use pre-trained model (Transfer learning).</a:t>
            </a:r>
          </a:p>
          <a:p>
            <a:pPr marL="971550" lvl="1" indent="-514350">
              <a:buFont typeface="Calibri"/>
              <a:buAutoNum type="arabicPeriod"/>
            </a:pPr>
            <a:r>
              <a:rPr lang="en-US" altLang="zh-TW" dirty="0">
                <a:solidFill>
                  <a:schemeClr val="bg1">
                    <a:lumMod val="85000"/>
                  </a:schemeClr>
                </a:solidFill>
              </a:rPr>
              <a:t>Increase the amounts of data.</a:t>
            </a:r>
          </a:p>
          <a:p>
            <a:pPr marL="971550" lvl="1" indent="-514350">
              <a:buFont typeface="Calibri"/>
              <a:buAutoNum type="arabicPeriod"/>
            </a:pPr>
            <a:r>
              <a:rPr lang="en-US" altLang="zh-TW" dirty="0">
                <a:solidFill>
                  <a:schemeClr val="bg1">
                    <a:lumMod val="85000"/>
                  </a:schemeClr>
                </a:solidFill>
              </a:rPr>
              <a:t>Improve the optimizer.</a:t>
            </a:r>
          </a:p>
        </p:txBody>
      </p:sp>
    </p:spTree>
    <p:extLst>
      <p:ext uri="{BB962C8B-B14F-4D97-AF65-F5344CB8AC3E}">
        <p14:creationId xmlns:p14="http://schemas.microsoft.com/office/powerpoint/2010/main" val="420459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27253E-B6E5-C34C-A374-460B85F9720F}"/>
              </a:ext>
            </a:extLst>
          </p:cNvPr>
          <p:cNvSpPr>
            <a:spLocks noGrp="1"/>
          </p:cNvSpPr>
          <p:nvPr>
            <p:ph type="title"/>
          </p:nvPr>
        </p:nvSpPr>
        <p:spPr/>
        <p:txBody>
          <a:bodyPr/>
          <a:lstStyle/>
          <a:p>
            <a:r>
              <a:rPr kumimoji="1" lang="en-US" altLang="zh-TW" dirty="0"/>
              <a:t>Training with More Hidden Layers</a:t>
            </a:r>
            <a:endParaRPr kumimoji="1" lang="zh-TW" altLang="en-US" dirty="0"/>
          </a:p>
        </p:txBody>
      </p:sp>
      <p:sp>
        <p:nvSpPr>
          <p:cNvPr id="4" name="投影片編號版面配置區 3">
            <a:extLst>
              <a:ext uri="{FF2B5EF4-FFF2-40B4-BE49-F238E27FC236}">
                <a16:creationId xmlns:a16="http://schemas.microsoft.com/office/drawing/2014/main" id="{BB669C62-2355-4245-B56B-495A2F790FA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52</a:t>
            </a:fld>
            <a:endParaRPr lang="en-US"/>
          </a:p>
        </p:txBody>
      </p:sp>
      <p:pic>
        <p:nvPicPr>
          <p:cNvPr id="5" name="圖片 4">
            <a:extLst>
              <a:ext uri="{FF2B5EF4-FFF2-40B4-BE49-F238E27FC236}">
                <a16:creationId xmlns:a16="http://schemas.microsoft.com/office/drawing/2014/main" id="{EC975AE6-2377-C146-B75B-5A4C8D49937C}"/>
              </a:ext>
            </a:extLst>
          </p:cNvPr>
          <p:cNvPicPr>
            <a:picLocks noChangeAspect="1"/>
          </p:cNvPicPr>
          <p:nvPr/>
        </p:nvPicPr>
        <p:blipFill>
          <a:blip r:embed="rId2"/>
          <a:stretch>
            <a:fillRect/>
          </a:stretch>
        </p:blipFill>
        <p:spPr>
          <a:xfrm>
            <a:off x="2014915" y="1407748"/>
            <a:ext cx="8162170" cy="5450252"/>
          </a:xfrm>
          <a:prstGeom prst="rect">
            <a:avLst/>
          </a:prstGeom>
        </p:spPr>
      </p:pic>
    </p:spTree>
    <p:extLst>
      <p:ext uri="{BB962C8B-B14F-4D97-AF65-F5344CB8AC3E}">
        <p14:creationId xmlns:p14="http://schemas.microsoft.com/office/powerpoint/2010/main" val="11426529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0BCC38-D4E8-6F4D-8499-AA9B5201E13B}"/>
              </a:ext>
            </a:extLst>
          </p:cNvPr>
          <p:cNvSpPr>
            <a:spLocks noGrp="1"/>
          </p:cNvSpPr>
          <p:nvPr>
            <p:ph type="title"/>
          </p:nvPr>
        </p:nvSpPr>
        <p:spPr/>
        <p:txBody>
          <a:bodyPr/>
          <a:lstStyle/>
          <a:p>
            <a:r>
              <a:rPr kumimoji="1" lang="en-US" altLang="zh-TW" dirty="0"/>
              <a:t>Training with More Hidden Layers (Cont’d)</a:t>
            </a:r>
            <a:endParaRPr kumimoji="1" lang="zh-TW" altLang="en-US" dirty="0"/>
          </a:p>
        </p:txBody>
      </p:sp>
      <p:sp>
        <p:nvSpPr>
          <p:cNvPr id="4" name="投影片編號版面配置區 3">
            <a:extLst>
              <a:ext uri="{FF2B5EF4-FFF2-40B4-BE49-F238E27FC236}">
                <a16:creationId xmlns:a16="http://schemas.microsoft.com/office/drawing/2014/main" id="{6D0C3DD3-75A2-974B-BB74-EAD7C8232C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53</a:t>
            </a:fld>
            <a:endParaRPr lang="en-US"/>
          </a:p>
        </p:txBody>
      </p:sp>
      <p:pic>
        <p:nvPicPr>
          <p:cNvPr id="5" name="圖片 4">
            <a:extLst>
              <a:ext uri="{FF2B5EF4-FFF2-40B4-BE49-F238E27FC236}">
                <a16:creationId xmlns:a16="http://schemas.microsoft.com/office/drawing/2014/main" id="{0BE3ECF5-B26B-164D-B91C-AEF591E77681}"/>
              </a:ext>
            </a:extLst>
          </p:cNvPr>
          <p:cNvPicPr>
            <a:picLocks noChangeAspect="1"/>
          </p:cNvPicPr>
          <p:nvPr/>
        </p:nvPicPr>
        <p:blipFill>
          <a:blip r:embed="rId2"/>
          <a:stretch>
            <a:fillRect/>
          </a:stretch>
        </p:blipFill>
        <p:spPr>
          <a:xfrm>
            <a:off x="1714500" y="1884417"/>
            <a:ext cx="8763000" cy="1092200"/>
          </a:xfrm>
          <a:prstGeom prst="rect">
            <a:avLst/>
          </a:prstGeom>
        </p:spPr>
      </p:pic>
      <p:pic>
        <p:nvPicPr>
          <p:cNvPr id="6" name="圖片 5">
            <a:extLst>
              <a:ext uri="{FF2B5EF4-FFF2-40B4-BE49-F238E27FC236}">
                <a16:creationId xmlns:a16="http://schemas.microsoft.com/office/drawing/2014/main" id="{331A1C05-8B40-2149-9D12-9AD336DFE865}"/>
              </a:ext>
            </a:extLst>
          </p:cNvPr>
          <p:cNvPicPr>
            <a:picLocks noChangeAspect="1"/>
          </p:cNvPicPr>
          <p:nvPr/>
        </p:nvPicPr>
        <p:blipFill>
          <a:blip r:embed="rId3"/>
          <a:stretch>
            <a:fillRect/>
          </a:stretch>
        </p:blipFill>
        <p:spPr>
          <a:xfrm>
            <a:off x="1450730" y="3267075"/>
            <a:ext cx="4645270" cy="3089275"/>
          </a:xfrm>
          <a:prstGeom prst="rect">
            <a:avLst/>
          </a:prstGeom>
        </p:spPr>
      </p:pic>
      <p:pic>
        <p:nvPicPr>
          <p:cNvPr id="7" name="圖片 6">
            <a:extLst>
              <a:ext uri="{FF2B5EF4-FFF2-40B4-BE49-F238E27FC236}">
                <a16:creationId xmlns:a16="http://schemas.microsoft.com/office/drawing/2014/main" id="{D062F95B-4563-8042-996F-93313B1918D0}"/>
              </a:ext>
            </a:extLst>
          </p:cNvPr>
          <p:cNvPicPr>
            <a:picLocks noChangeAspect="1"/>
          </p:cNvPicPr>
          <p:nvPr/>
        </p:nvPicPr>
        <p:blipFill>
          <a:blip r:embed="rId4"/>
          <a:stretch>
            <a:fillRect/>
          </a:stretch>
        </p:blipFill>
        <p:spPr>
          <a:xfrm>
            <a:off x="6096000" y="3267075"/>
            <a:ext cx="4645270" cy="3089275"/>
          </a:xfrm>
          <a:prstGeom prst="rect">
            <a:avLst/>
          </a:prstGeom>
        </p:spPr>
      </p:pic>
    </p:spTree>
    <p:extLst>
      <p:ext uri="{BB962C8B-B14F-4D97-AF65-F5344CB8AC3E}">
        <p14:creationId xmlns:p14="http://schemas.microsoft.com/office/powerpoint/2010/main" val="703037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8DB769-64C6-254E-B99C-D83F52FF1683}"/>
              </a:ext>
            </a:extLst>
          </p:cNvPr>
          <p:cNvSpPr>
            <a:spLocks noGrp="1"/>
          </p:cNvSpPr>
          <p:nvPr>
            <p:ph type="title"/>
          </p:nvPr>
        </p:nvSpPr>
        <p:spPr/>
        <p:txBody>
          <a:bodyPr/>
          <a:lstStyle/>
          <a:p>
            <a:r>
              <a:rPr kumimoji="1" lang="en-US" altLang="zh-TW" dirty="0"/>
              <a:t>Improving Model</a:t>
            </a:r>
            <a:endParaRPr kumimoji="1" lang="zh-TW" altLang="en-US" dirty="0"/>
          </a:p>
        </p:txBody>
      </p:sp>
      <p:sp>
        <p:nvSpPr>
          <p:cNvPr id="3" name="文字版面配置區 2">
            <a:extLst>
              <a:ext uri="{FF2B5EF4-FFF2-40B4-BE49-F238E27FC236}">
                <a16:creationId xmlns:a16="http://schemas.microsoft.com/office/drawing/2014/main" id="{AD71BF98-52A2-B848-8F9C-EDCAF422D904}"/>
              </a:ext>
            </a:extLst>
          </p:cNvPr>
          <p:cNvSpPr>
            <a:spLocks noGrp="1"/>
          </p:cNvSpPr>
          <p:nvPr>
            <p:ph type="body" idx="1"/>
          </p:nvPr>
        </p:nvSpPr>
        <p:spPr>
          <a:xfrm>
            <a:off x="375863" y="1847850"/>
            <a:ext cx="10515600" cy="4351338"/>
          </a:xfrm>
        </p:spPr>
        <p:txBody>
          <a:bodyPr/>
          <a:lstStyle/>
          <a:p>
            <a:pPr marL="971550" lvl="1" indent="-514350">
              <a:buFont typeface="Calibri"/>
              <a:buAutoNum type="arabicPeriod"/>
            </a:pPr>
            <a:r>
              <a:rPr lang="en-US" altLang="zh-TW" dirty="0">
                <a:solidFill>
                  <a:schemeClr val="tx2"/>
                </a:solidFill>
              </a:rPr>
              <a:t>Increase the training epochs.</a:t>
            </a:r>
          </a:p>
          <a:p>
            <a:pPr marL="971550" lvl="1" indent="-514350">
              <a:buFont typeface="Calibri"/>
              <a:buAutoNum type="arabicPeriod"/>
            </a:pPr>
            <a:r>
              <a:rPr lang="en-US" altLang="zh-TW" dirty="0">
                <a:solidFill>
                  <a:schemeClr val="bg1">
                    <a:lumMod val="85000"/>
                  </a:schemeClr>
                </a:solidFill>
              </a:rPr>
              <a:t>Add more hidden layers.</a:t>
            </a:r>
          </a:p>
          <a:p>
            <a:pPr marL="971550" lvl="1" indent="-514350">
              <a:buFont typeface="Calibri"/>
              <a:buAutoNum type="arabicPeriod"/>
            </a:pPr>
            <a:r>
              <a:rPr lang="en-US" altLang="zh-TW" dirty="0">
                <a:solidFill>
                  <a:schemeClr val="tx1"/>
                </a:solidFill>
              </a:rPr>
              <a:t>Use another NN for training.</a:t>
            </a:r>
          </a:p>
          <a:p>
            <a:pPr marL="971550" lvl="1" indent="-514350">
              <a:buFont typeface="Calibri"/>
              <a:buAutoNum type="arabicPeriod"/>
            </a:pPr>
            <a:r>
              <a:rPr lang="en-US" altLang="zh-TW" dirty="0">
                <a:solidFill>
                  <a:schemeClr val="bg1">
                    <a:lumMod val="85000"/>
                  </a:schemeClr>
                </a:solidFill>
              </a:rPr>
              <a:t>Use pre-trained model (Transfer learning).</a:t>
            </a:r>
          </a:p>
          <a:p>
            <a:pPr marL="971550" lvl="1" indent="-514350">
              <a:buFont typeface="Calibri"/>
              <a:buAutoNum type="arabicPeriod"/>
            </a:pPr>
            <a:r>
              <a:rPr lang="en-US" altLang="zh-TW" dirty="0">
                <a:solidFill>
                  <a:schemeClr val="bg1">
                    <a:lumMod val="85000"/>
                  </a:schemeClr>
                </a:solidFill>
              </a:rPr>
              <a:t>Increase the amounts of data.</a:t>
            </a:r>
          </a:p>
          <a:p>
            <a:pPr marL="971550" lvl="1" indent="-514350">
              <a:buFont typeface="Calibri"/>
              <a:buAutoNum type="arabicPeriod"/>
            </a:pPr>
            <a:r>
              <a:rPr lang="en-US" altLang="zh-TW" dirty="0">
                <a:solidFill>
                  <a:schemeClr val="bg1">
                    <a:lumMod val="85000"/>
                  </a:schemeClr>
                </a:solidFill>
              </a:rPr>
              <a:t>Improve the optimizer.</a:t>
            </a:r>
          </a:p>
        </p:txBody>
      </p:sp>
    </p:spTree>
    <p:extLst>
      <p:ext uri="{BB962C8B-B14F-4D97-AF65-F5344CB8AC3E}">
        <p14:creationId xmlns:p14="http://schemas.microsoft.com/office/powerpoint/2010/main" val="980281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RNN</a:t>
            </a:r>
            <a:endParaRPr/>
          </a:p>
        </p:txBody>
      </p:sp>
      <p:sp>
        <p:nvSpPr>
          <p:cNvPr id="294" name="Google Shape;294;p4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RNN means recursively neural network.</a:t>
            </a:r>
            <a:endParaRPr/>
          </a:p>
          <a:p>
            <a:pPr marL="228600" lvl="0" indent="-228600" algn="l" rtl="0">
              <a:lnSpc>
                <a:spcPct val="90000"/>
              </a:lnSpc>
              <a:spcBef>
                <a:spcPts val="1000"/>
              </a:spcBef>
              <a:spcAft>
                <a:spcPts val="0"/>
              </a:spcAft>
              <a:buClr>
                <a:schemeClr val="dk1"/>
              </a:buClr>
              <a:buSzPts val="2800"/>
              <a:buChar char="•"/>
            </a:pPr>
            <a:r>
              <a:rPr lang="en-US"/>
              <a:t>RNN is one of the popular NN models, the characteristic is RNN will re-train the model with new data.</a:t>
            </a:r>
            <a:endParaRPr/>
          </a:p>
        </p:txBody>
      </p:sp>
      <p:sp>
        <p:nvSpPr>
          <p:cNvPr id="295" name="Google Shape;295;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55</a:t>
            </a:fld>
            <a:endParaRPr/>
          </a:p>
        </p:txBody>
      </p:sp>
      <p:pic>
        <p:nvPicPr>
          <p:cNvPr id="296" name="Google Shape;296;p40"/>
          <p:cNvPicPr preferRelativeResize="0"/>
          <p:nvPr/>
        </p:nvPicPr>
        <p:blipFill rotWithShape="1">
          <a:blip r:embed="rId3">
            <a:alphaModFix/>
          </a:blip>
          <a:srcRect/>
          <a:stretch/>
        </p:blipFill>
        <p:spPr>
          <a:xfrm>
            <a:off x="2944632" y="3464874"/>
            <a:ext cx="6302735" cy="2800215"/>
          </a:xfrm>
          <a:prstGeom prst="rect">
            <a:avLst/>
          </a:prstGeom>
          <a:noFill/>
          <a:ln>
            <a:noFill/>
          </a:ln>
        </p:spPr>
      </p:pic>
      <p:sp>
        <p:nvSpPr>
          <p:cNvPr id="297" name="Google Shape;297;p40"/>
          <p:cNvSpPr txBox="1"/>
          <p:nvPr/>
        </p:nvSpPr>
        <p:spPr>
          <a:xfrm>
            <a:off x="2944632" y="6444476"/>
            <a:ext cx="6017225"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BFBFBF"/>
                </a:solidFill>
                <a:latin typeface="Times New Roman"/>
                <a:ea typeface="Times New Roman"/>
                <a:cs typeface="Times New Roman"/>
                <a:sym typeface="Times New Roman"/>
              </a:rPr>
              <a:t>https://www.researchgate.net/figure/The-standard-RNN-and-unfolded-RNN_fig1_318332317</a:t>
            </a:r>
            <a:endParaRPr sz="1200" b="0" i="0" u="none" strike="noStrike" cap="none">
              <a:solidFill>
                <a:srgbClr val="BFBFBF"/>
              </a:solidFill>
              <a:latin typeface="Times New Roman"/>
              <a:ea typeface="Times New Roman"/>
              <a:cs typeface="Times New Roman"/>
              <a:sym typeface="Times New Roman"/>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Long Short Term Memory</a:t>
            </a:r>
            <a:endParaRPr/>
          </a:p>
        </p:txBody>
      </p:sp>
      <p:sp>
        <p:nvSpPr>
          <p:cNvPr id="303" name="Google Shape;303;p4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LSTM is the most popular implementation of RNN.</a:t>
            </a:r>
            <a:endParaRPr dirty="0"/>
          </a:p>
          <a:p>
            <a:pPr marL="228600" lvl="0" indent="-228600" algn="l" rtl="0">
              <a:lnSpc>
                <a:spcPct val="90000"/>
              </a:lnSpc>
              <a:spcBef>
                <a:spcPts val="1000"/>
              </a:spcBef>
              <a:spcAft>
                <a:spcPts val="0"/>
              </a:spcAft>
              <a:buClr>
                <a:schemeClr val="dk1"/>
              </a:buClr>
              <a:buSzPts val="2800"/>
              <a:buChar char="•"/>
            </a:pPr>
            <a:r>
              <a:rPr lang="en-US" dirty="0"/>
              <a:t>The simple way to understand LSTM is:</a:t>
            </a:r>
            <a:endParaRPr dirty="0"/>
          </a:p>
          <a:p>
            <a:pPr marL="971550" lvl="1" indent="-514350" algn="l" rtl="0">
              <a:lnSpc>
                <a:spcPct val="90000"/>
              </a:lnSpc>
              <a:spcBef>
                <a:spcPts val="500"/>
              </a:spcBef>
              <a:spcAft>
                <a:spcPts val="0"/>
              </a:spcAft>
              <a:buClr>
                <a:schemeClr val="dk1"/>
              </a:buClr>
              <a:buSzPts val="2800"/>
              <a:buFont typeface="Calibri"/>
              <a:buAutoNum type="arabicPeriod"/>
            </a:pPr>
            <a:r>
              <a:rPr lang="en-US" dirty="0"/>
              <a:t>It will re-train the data with new data.</a:t>
            </a:r>
            <a:endParaRPr dirty="0"/>
          </a:p>
          <a:p>
            <a:pPr marL="971550" lvl="1" indent="-514350" algn="l" rtl="0">
              <a:lnSpc>
                <a:spcPct val="90000"/>
              </a:lnSpc>
              <a:spcBef>
                <a:spcPts val="500"/>
              </a:spcBef>
              <a:spcAft>
                <a:spcPts val="0"/>
              </a:spcAft>
              <a:buClr>
                <a:schemeClr val="dk1"/>
              </a:buClr>
              <a:buSzPts val="2800"/>
              <a:buFont typeface="Calibri"/>
              <a:buAutoNum type="arabicPeriod"/>
            </a:pPr>
            <a:r>
              <a:rPr lang="en-US" dirty="0"/>
              <a:t>It will dropout the data that is not important.</a:t>
            </a:r>
            <a:endParaRPr dirty="0"/>
          </a:p>
          <a:p>
            <a:pPr marL="971550" lvl="1" indent="-514350" algn="l" rtl="0">
              <a:lnSpc>
                <a:spcPct val="90000"/>
              </a:lnSpc>
              <a:spcBef>
                <a:spcPts val="500"/>
              </a:spcBef>
              <a:spcAft>
                <a:spcPts val="0"/>
              </a:spcAft>
              <a:buClr>
                <a:schemeClr val="dk1"/>
              </a:buClr>
              <a:buSzPts val="2800"/>
              <a:buFont typeface="Calibri"/>
              <a:buAutoNum type="arabicPeriod"/>
            </a:pPr>
            <a:r>
              <a:rPr lang="en-US" dirty="0"/>
              <a:t>It has a gate to determine if the data can be output to next layer.</a:t>
            </a:r>
            <a:endParaRPr dirty="0"/>
          </a:p>
        </p:txBody>
      </p:sp>
      <p:sp>
        <p:nvSpPr>
          <p:cNvPr id="304" name="Google Shape;304;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56</a:t>
            </a:fld>
            <a:endParaRPr/>
          </a:p>
        </p:txBody>
      </p:sp>
      <p:pic>
        <p:nvPicPr>
          <p:cNvPr id="5124" name="Picture 4" descr="使用長短期記憶模型(LSTM)預測天氣（繁體）">
            <a:extLst>
              <a:ext uri="{FF2B5EF4-FFF2-40B4-BE49-F238E27FC236}">
                <a16:creationId xmlns:a16="http://schemas.microsoft.com/office/drawing/2014/main" id="{31194161-CC53-434A-BF1A-07BF92E159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1703" y="4290109"/>
            <a:ext cx="5568593" cy="220276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8C3974E9-B297-2C4B-A36D-4955A902CDCD}"/>
              </a:ext>
            </a:extLst>
          </p:cNvPr>
          <p:cNvSpPr/>
          <p:nvPr/>
        </p:nvSpPr>
        <p:spPr>
          <a:xfrm>
            <a:off x="4055068" y="6613753"/>
            <a:ext cx="2307042" cy="215444"/>
          </a:xfrm>
          <a:prstGeom prst="rect">
            <a:avLst/>
          </a:prstGeom>
        </p:spPr>
        <p:txBody>
          <a:bodyPr wrap="none">
            <a:spAutoFit/>
          </a:bodyPr>
          <a:lstStyle/>
          <a:p>
            <a:r>
              <a:rPr lang="zh-TW" altLang="en-US" sz="800" dirty="0">
                <a:solidFill>
                  <a:schemeClr val="bg1">
                    <a:lumMod val="75000"/>
                  </a:schemeClr>
                </a:solidFill>
              </a:rPr>
              <a:t>https://www.rs-online.com/designspark/lstm-cn</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Training Model with LSTM</a:t>
            </a:r>
            <a:endParaRPr/>
          </a:p>
        </p:txBody>
      </p:sp>
      <p:sp>
        <p:nvSpPr>
          <p:cNvPr id="311" name="Google Shape;311;p4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We can use the build-in LSTM layer of Keras to train our model.</a:t>
            </a:r>
            <a:endParaRPr/>
          </a:p>
        </p:txBody>
      </p:sp>
      <p:sp>
        <p:nvSpPr>
          <p:cNvPr id="312" name="Google Shape;312;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57</a:t>
            </a:fld>
            <a:endParaRPr/>
          </a:p>
        </p:txBody>
      </p:sp>
      <p:pic>
        <p:nvPicPr>
          <p:cNvPr id="2" name="圖片 1">
            <a:extLst>
              <a:ext uri="{FF2B5EF4-FFF2-40B4-BE49-F238E27FC236}">
                <a16:creationId xmlns:a16="http://schemas.microsoft.com/office/drawing/2014/main" id="{213FACEB-F404-E244-A219-3BEC06B3EDB2}"/>
              </a:ext>
            </a:extLst>
          </p:cNvPr>
          <p:cNvPicPr>
            <a:picLocks noChangeAspect="1"/>
          </p:cNvPicPr>
          <p:nvPr/>
        </p:nvPicPr>
        <p:blipFill>
          <a:blip r:embed="rId3"/>
          <a:stretch>
            <a:fillRect/>
          </a:stretch>
        </p:blipFill>
        <p:spPr>
          <a:xfrm>
            <a:off x="2417242" y="2365258"/>
            <a:ext cx="7357516" cy="4356217"/>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Training Model with LSTM</a:t>
            </a:r>
            <a:endParaRPr/>
          </a:p>
        </p:txBody>
      </p:sp>
      <p:sp>
        <p:nvSpPr>
          <p:cNvPr id="319" name="Google Shape;319;p4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Let’s see the results.</a:t>
            </a:r>
            <a:endParaRPr/>
          </a:p>
        </p:txBody>
      </p:sp>
      <p:sp>
        <p:nvSpPr>
          <p:cNvPr id="320" name="Google Shape;320;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58</a:t>
            </a:fld>
            <a:endParaRPr/>
          </a:p>
        </p:txBody>
      </p:sp>
      <p:pic>
        <p:nvPicPr>
          <p:cNvPr id="322" name="Google Shape;322;p43"/>
          <p:cNvPicPr preferRelativeResize="0"/>
          <p:nvPr/>
        </p:nvPicPr>
        <p:blipFill rotWithShape="1">
          <a:blip r:embed="rId3">
            <a:alphaModFix/>
          </a:blip>
          <a:srcRect/>
          <a:stretch/>
        </p:blipFill>
        <p:spPr>
          <a:xfrm>
            <a:off x="1605402" y="3785721"/>
            <a:ext cx="3951998" cy="2753191"/>
          </a:xfrm>
          <a:prstGeom prst="rect">
            <a:avLst/>
          </a:prstGeom>
          <a:noFill/>
          <a:ln>
            <a:noFill/>
          </a:ln>
        </p:spPr>
      </p:pic>
      <p:pic>
        <p:nvPicPr>
          <p:cNvPr id="323" name="Google Shape;323;p43"/>
          <p:cNvPicPr preferRelativeResize="0"/>
          <p:nvPr/>
        </p:nvPicPr>
        <p:blipFill rotWithShape="1">
          <a:blip r:embed="rId4">
            <a:alphaModFix/>
          </a:blip>
          <a:srcRect/>
          <a:stretch/>
        </p:blipFill>
        <p:spPr>
          <a:xfrm>
            <a:off x="6096000" y="3785721"/>
            <a:ext cx="3951998" cy="2774589"/>
          </a:xfrm>
          <a:prstGeom prst="rect">
            <a:avLst/>
          </a:prstGeom>
          <a:noFill/>
          <a:ln>
            <a:noFill/>
          </a:ln>
        </p:spPr>
      </p:pic>
      <p:pic>
        <p:nvPicPr>
          <p:cNvPr id="2" name="圖片 1">
            <a:extLst>
              <a:ext uri="{FF2B5EF4-FFF2-40B4-BE49-F238E27FC236}">
                <a16:creationId xmlns:a16="http://schemas.microsoft.com/office/drawing/2014/main" id="{FC521ECD-F29A-DF4C-884B-6FCC647190DF}"/>
              </a:ext>
            </a:extLst>
          </p:cNvPr>
          <p:cNvPicPr>
            <a:picLocks noChangeAspect="1"/>
          </p:cNvPicPr>
          <p:nvPr/>
        </p:nvPicPr>
        <p:blipFill>
          <a:blip r:embed="rId5"/>
          <a:stretch>
            <a:fillRect/>
          </a:stretch>
        </p:blipFill>
        <p:spPr>
          <a:xfrm>
            <a:off x="1708150" y="2514003"/>
            <a:ext cx="8775700" cy="106680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8DB769-64C6-254E-B99C-D83F52FF1683}"/>
              </a:ext>
            </a:extLst>
          </p:cNvPr>
          <p:cNvSpPr>
            <a:spLocks noGrp="1"/>
          </p:cNvSpPr>
          <p:nvPr>
            <p:ph type="title"/>
          </p:nvPr>
        </p:nvSpPr>
        <p:spPr/>
        <p:txBody>
          <a:bodyPr/>
          <a:lstStyle/>
          <a:p>
            <a:r>
              <a:rPr kumimoji="1" lang="en-US" altLang="zh-TW" dirty="0"/>
              <a:t>Improving Model</a:t>
            </a:r>
            <a:endParaRPr kumimoji="1" lang="zh-TW" altLang="en-US" dirty="0"/>
          </a:p>
        </p:txBody>
      </p:sp>
      <p:sp>
        <p:nvSpPr>
          <p:cNvPr id="3" name="文字版面配置區 2">
            <a:extLst>
              <a:ext uri="{FF2B5EF4-FFF2-40B4-BE49-F238E27FC236}">
                <a16:creationId xmlns:a16="http://schemas.microsoft.com/office/drawing/2014/main" id="{AD71BF98-52A2-B848-8F9C-EDCAF422D904}"/>
              </a:ext>
            </a:extLst>
          </p:cNvPr>
          <p:cNvSpPr>
            <a:spLocks noGrp="1"/>
          </p:cNvSpPr>
          <p:nvPr>
            <p:ph type="body" idx="1"/>
          </p:nvPr>
        </p:nvSpPr>
        <p:spPr>
          <a:xfrm>
            <a:off x="375863" y="1847850"/>
            <a:ext cx="10515600" cy="4351338"/>
          </a:xfrm>
        </p:spPr>
        <p:txBody>
          <a:bodyPr/>
          <a:lstStyle/>
          <a:p>
            <a:pPr marL="971550" lvl="1" indent="-514350">
              <a:buFont typeface="Calibri"/>
              <a:buAutoNum type="arabicPeriod"/>
            </a:pPr>
            <a:r>
              <a:rPr lang="en-US" altLang="zh-TW" dirty="0">
                <a:solidFill>
                  <a:schemeClr val="tx2"/>
                </a:solidFill>
              </a:rPr>
              <a:t>Increase the training epochs.</a:t>
            </a:r>
          </a:p>
          <a:p>
            <a:pPr marL="971550" lvl="1" indent="-514350">
              <a:buFont typeface="Calibri"/>
              <a:buAutoNum type="arabicPeriod"/>
            </a:pPr>
            <a:r>
              <a:rPr lang="en-US" altLang="zh-TW" dirty="0">
                <a:solidFill>
                  <a:schemeClr val="bg1">
                    <a:lumMod val="85000"/>
                  </a:schemeClr>
                </a:solidFill>
              </a:rPr>
              <a:t>Add more hidden layers.</a:t>
            </a:r>
          </a:p>
          <a:p>
            <a:pPr marL="971550" lvl="1" indent="-514350">
              <a:buFont typeface="Calibri"/>
              <a:buAutoNum type="arabicPeriod"/>
            </a:pPr>
            <a:r>
              <a:rPr lang="en-US" altLang="zh-TW" dirty="0">
                <a:solidFill>
                  <a:schemeClr val="bg1">
                    <a:lumMod val="85000"/>
                  </a:schemeClr>
                </a:solidFill>
              </a:rPr>
              <a:t>Use another NN for training.</a:t>
            </a:r>
          </a:p>
          <a:p>
            <a:pPr marL="971550" lvl="1" indent="-514350">
              <a:buFont typeface="Calibri"/>
              <a:buAutoNum type="arabicPeriod"/>
            </a:pPr>
            <a:r>
              <a:rPr lang="en-US" altLang="zh-TW" dirty="0">
                <a:solidFill>
                  <a:schemeClr val="tx1"/>
                </a:solidFill>
              </a:rPr>
              <a:t>Use pre-trained model (Transfer learning).</a:t>
            </a:r>
            <a:endParaRPr lang="en-US" altLang="zh-TW" dirty="0">
              <a:solidFill>
                <a:schemeClr val="bg1">
                  <a:lumMod val="85000"/>
                </a:schemeClr>
              </a:solidFill>
            </a:endParaRPr>
          </a:p>
          <a:p>
            <a:pPr marL="971550" lvl="1" indent="-514350">
              <a:buFont typeface="Calibri"/>
              <a:buAutoNum type="arabicPeriod"/>
            </a:pPr>
            <a:r>
              <a:rPr lang="en-US" altLang="zh-TW" dirty="0">
                <a:solidFill>
                  <a:schemeClr val="bg1">
                    <a:lumMod val="85000"/>
                  </a:schemeClr>
                </a:solidFill>
              </a:rPr>
              <a:t>Increase the amounts of data.</a:t>
            </a:r>
          </a:p>
          <a:p>
            <a:pPr marL="971550" lvl="1" indent="-514350">
              <a:buFont typeface="Calibri"/>
              <a:buAutoNum type="arabicPeriod"/>
            </a:pPr>
            <a:r>
              <a:rPr lang="en-US" altLang="zh-TW" dirty="0">
                <a:solidFill>
                  <a:schemeClr val="bg1">
                    <a:lumMod val="85000"/>
                  </a:schemeClr>
                </a:solidFill>
              </a:rPr>
              <a:t>Improve the optimizer.</a:t>
            </a:r>
          </a:p>
        </p:txBody>
      </p:sp>
    </p:spTree>
    <p:extLst>
      <p:ext uri="{BB962C8B-B14F-4D97-AF65-F5344CB8AC3E}">
        <p14:creationId xmlns:p14="http://schemas.microsoft.com/office/powerpoint/2010/main" val="2537293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NLP</a:t>
            </a:r>
            <a:endParaRPr/>
          </a:p>
        </p:txBody>
      </p:sp>
      <p:sp>
        <p:nvSpPr>
          <p:cNvPr id="95" name="Google Shape;95;p14"/>
          <p:cNvSpPr txBox="1">
            <a:spLocks noGrp="1"/>
          </p:cNvSpPr>
          <p:nvPr>
            <p:ph type="body" idx="1"/>
          </p:nvPr>
        </p:nvSpPr>
        <p:spPr>
          <a:xfrm>
            <a:off x="838200" y="1758156"/>
            <a:ext cx="10515600" cy="4351338"/>
          </a:xfrm>
          <a:prstGeom prst="rect">
            <a:avLst/>
          </a:prstGeom>
          <a:noFill/>
          <a:ln>
            <a:noFill/>
          </a:ln>
        </p:spPr>
        <p:txBody>
          <a:bodyPr spcFirstLastPara="1" wrap="square" lIns="91425" tIns="45700" rIns="91425" bIns="45700" anchor="t" anchorCtr="0">
            <a:normAutofit/>
          </a:bodyPr>
          <a:lstStyle/>
          <a:p>
            <a:pPr marL="457200" lvl="0" indent="-406400" algn="l" rtl="0">
              <a:lnSpc>
                <a:spcPct val="90000"/>
              </a:lnSpc>
              <a:spcBef>
                <a:spcPts val="1000"/>
              </a:spcBef>
              <a:spcAft>
                <a:spcPts val="0"/>
              </a:spcAft>
              <a:buClr>
                <a:schemeClr val="dk1"/>
              </a:buClr>
              <a:buSzPts val="2800"/>
              <a:buChar char="•"/>
            </a:pPr>
            <a:r>
              <a:rPr lang="en-US" dirty="0"/>
              <a:t>NLP is stands for Natural Language Processing.</a:t>
            </a:r>
            <a:endParaRPr dirty="0"/>
          </a:p>
          <a:p>
            <a:pPr marL="457200" lvl="0" indent="-406400" algn="l" rtl="0">
              <a:lnSpc>
                <a:spcPct val="90000"/>
              </a:lnSpc>
              <a:spcBef>
                <a:spcPts val="1000"/>
              </a:spcBef>
              <a:spcAft>
                <a:spcPts val="0"/>
              </a:spcAft>
              <a:buClr>
                <a:schemeClr val="dk1"/>
              </a:buClr>
              <a:buSzPts val="2800"/>
              <a:buChar char="•"/>
            </a:pPr>
            <a:r>
              <a:rPr lang="en-US" dirty="0"/>
              <a:t>NLP is a subfield of AI.</a:t>
            </a:r>
            <a:endParaRPr dirty="0"/>
          </a:p>
          <a:p>
            <a:pPr marL="457200" lvl="0" indent="-406400" algn="l" rtl="0">
              <a:lnSpc>
                <a:spcPct val="90000"/>
              </a:lnSpc>
              <a:spcBef>
                <a:spcPts val="1000"/>
              </a:spcBef>
              <a:spcAft>
                <a:spcPts val="0"/>
              </a:spcAft>
              <a:buClr>
                <a:schemeClr val="dk1"/>
              </a:buClr>
              <a:buSzPts val="2800"/>
              <a:buChar char="•"/>
            </a:pPr>
            <a:r>
              <a:rPr lang="en-US" dirty="0"/>
              <a:t>The main idea of NLP is to make computers understand the human language ex. English or Mandarin.</a:t>
            </a:r>
            <a:endParaRPr dirty="0"/>
          </a:p>
        </p:txBody>
      </p:sp>
      <p:sp>
        <p:nvSpPr>
          <p:cNvPr id="96" name="Google Shape;96;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sp>
        <p:nvSpPr>
          <p:cNvPr id="2" name="文字方塊 1">
            <a:extLst>
              <a:ext uri="{FF2B5EF4-FFF2-40B4-BE49-F238E27FC236}">
                <a16:creationId xmlns:a16="http://schemas.microsoft.com/office/drawing/2014/main" id="{58C0C084-4991-D54D-975A-7F40BA267A34}"/>
              </a:ext>
            </a:extLst>
          </p:cNvPr>
          <p:cNvSpPr txBox="1"/>
          <p:nvPr/>
        </p:nvSpPr>
        <p:spPr>
          <a:xfrm>
            <a:off x="838200" y="6476464"/>
            <a:ext cx="6726621" cy="338554"/>
          </a:xfrm>
          <a:prstGeom prst="rect">
            <a:avLst/>
          </a:prstGeom>
          <a:noFill/>
        </p:spPr>
        <p:txBody>
          <a:bodyPr wrap="square" rtlCol="0">
            <a:spAutoFit/>
          </a:bodyPr>
          <a:lstStyle/>
          <a:p>
            <a:r>
              <a:rPr kumimoji="1" lang="en" altLang="zh-TW" sz="800" dirty="0">
                <a:solidFill>
                  <a:schemeClr val="bg1">
                    <a:lumMod val="75000"/>
                  </a:schemeClr>
                </a:solidFill>
              </a:rPr>
              <a:t>https://</a:t>
            </a:r>
            <a:r>
              <a:rPr kumimoji="1" lang="en" altLang="zh-TW" sz="800" dirty="0" err="1">
                <a:solidFill>
                  <a:schemeClr val="bg1">
                    <a:lumMod val="75000"/>
                  </a:schemeClr>
                </a:solidFill>
              </a:rPr>
              <a:t>medium.com</a:t>
            </a:r>
            <a:r>
              <a:rPr kumimoji="1" lang="en" altLang="zh-TW" sz="800" dirty="0">
                <a:solidFill>
                  <a:schemeClr val="bg1">
                    <a:lumMod val="75000"/>
                  </a:schemeClr>
                </a:solidFill>
              </a:rPr>
              <a:t>/@derekliao_62575/%E8%87%AA%E7%84%B6%E8%AA%9E%E8%A8%80%E8%99%95%E7%90%86-nlp-%E5%88%B0%E5%BA%95%E6%98%AF%E4%BB%80%E9%BA%BC-e29ab6356f6d</a:t>
            </a:r>
            <a:endParaRPr kumimoji="1" lang="zh-TW" altLang="en-US" sz="800" dirty="0">
              <a:solidFill>
                <a:schemeClr val="bg1">
                  <a:lumMod val="75000"/>
                </a:schemeClr>
              </a:solidFill>
            </a:endParaRPr>
          </a:p>
        </p:txBody>
      </p:sp>
      <p:pic>
        <p:nvPicPr>
          <p:cNvPr id="3" name="圖片 2">
            <a:extLst>
              <a:ext uri="{FF2B5EF4-FFF2-40B4-BE49-F238E27FC236}">
                <a16:creationId xmlns:a16="http://schemas.microsoft.com/office/drawing/2014/main" id="{070B3F78-20AD-FE46-B5BE-1A6E4C4F26D9}"/>
              </a:ext>
            </a:extLst>
          </p:cNvPr>
          <p:cNvPicPr>
            <a:picLocks noChangeAspect="1"/>
          </p:cNvPicPr>
          <p:nvPr/>
        </p:nvPicPr>
        <p:blipFill>
          <a:blip r:embed="rId3"/>
          <a:stretch>
            <a:fillRect/>
          </a:stretch>
        </p:blipFill>
        <p:spPr>
          <a:xfrm>
            <a:off x="7446012" y="3328827"/>
            <a:ext cx="3480916" cy="3445487"/>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Pre-trained Model</a:t>
            </a:r>
            <a:endParaRPr/>
          </a:p>
        </p:txBody>
      </p:sp>
      <p:sp>
        <p:nvSpPr>
          <p:cNvPr id="343" name="Google Shape;343;p4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1000"/>
              </a:spcBef>
              <a:spcAft>
                <a:spcPts val="0"/>
              </a:spcAft>
              <a:buClr>
                <a:schemeClr val="dk1"/>
              </a:buClr>
              <a:buSzPts val="2800"/>
              <a:buChar char="•"/>
            </a:pPr>
            <a:r>
              <a:rPr lang="en-US" dirty="0"/>
              <a:t>This pre-trained model provided by Google.</a:t>
            </a:r>
            <a:endParaRPr dirty="0"/>
          </a:p>
          <a:p>
            <a:pPr marL="228600" lvl="0" indent="-228600" algn="l" rtl="0">
              <a:lnSpc>
                <a:spcPct val="90000"/>
              </a:lnSpc>
              <a:spcBef>
                <a:spcPts val="1000"/>
              </a:spcBef>
              <a:spcAft>
                <a:spcPts val="0"/>
              </a:spcAft>
              <a:buClr>
                <a:schemeClr val="dk1"/>
              </a:buClr>
              <a:buSzPts val="2800"/>
              <a:buChar char="•"/>
            </a:pPr>
            <a:r>
              <a:rPr lang="en-US" dirty="0"/>
              <a:t>This pre-trained model has 130 GB corpus of English Google News.</a:t>
            </a:r>
            <a:endParaRPr dirty="0"/>
          </a:p>
          <a:p>
            <a:pPr marL="228600" lvl="0" indent="-228600" algn="l" rtl="0">
              <a:lnSpc>
                <a:spcPct val="90000"/>
              </a:lnSpc>
              <a:spcBef>
                <a:spcPts val="1000"/>
              </a:spcBef>
              <a:spcAft>
                <a:spcPts val="0"/>
              </a:spcAft>
              <a:buClr>
                <a:schemeClr val="dk1"/>
              </a:buClr>
              <a:buSzPts val="2800"/>
              <a:buChar char="•"/>
            </a:pPr>
            <a:r>
              <a:rPr lang="en-US" dirty="0"/>
              <a:t>You can see the detailed information in this website.</a:t>
            </a:r>
            <a:endParaRPr dirty="0"/>
          </a:p>
          <a:p>
            <a:pPr marL="0" lvl="0" indent="0" algn="l" rtl="0">
              <a:lnSpc>
                <a:spcPct val="90000"/>
              </a:lnSpc>
              <a:spcBef>
                <a:spcPts val="1000"/>
              </a:spcBef>
              <a:spcAft>
                <a:spcPts val="0"/>
              </a:spcAft>
              <a:buClr>
                <a:schemeClr val="dk1"/>
              </a:buClr>
              <a:buSzPts val="2800"/>
              <a:buNone/>
            </a:pPr>
            <a:r>
              <a:rPr lang="en-US" dirty="0"/>
              <a:t>   </a:t>
            </a:r>
            <a:r>
              <a:rPr lang="en-US" u="sng" dirty="0">
                <a:solidFill>
                  <a:schemeClr val="hlink"/>
                </a:solidFill>
                <a:hlinkClick r:id="rId3"/>
              </a:rPr>
              <a:t>https://tfhub.dev/google/tf2-preview/gnews-swivel-20dim/1</a:t>
            </a:r>
            <a:endParaRPr dirty="0"/>
          </a:p>
        </p:txBody>
      </p:sp>
      <p:sp>
        <p:nvSpPr>
          <p:cNvPr id="344" name="Google Shape;344;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Pre-trained Model (Cont’d)</a:t>
            </a:r>
            <a:endParaRPr/>
          </a:p>
        </p:txBody>
      </p:sp>
      <p:sp>
        <p:nvSpPr>
          <p:cNvPr id="350" name="Google Shape;350;p4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Now we are trying to invoke the pre-trained model.</a:t>
            </a:r>
            <a:endParaRPr/>
          </a:p>
          <a:p>
            <a:pPr marL="228600" lvl="0" indent="-228600" algn="l" rtl="0">
              <a:lnSpc>
                <a:spcPct val="90000"/>
              </a:lnSpc>
              <a:spcBef>
                <a:spcPts val="1000"/>
              </a:spcBef>
              <a:spcAft>
                <a:spcPts val="0"/>
              </a:spcAft>
              <a:buClr>
                <a:schemeClr val="dk1"/>
              </a:buClr>
              <a:buSzPts val="2800"/>
              <a:buChar char="•"/>
            </a:pPr>
            <a:r>
              <a:rPr lang="en-US"/>
              <a:t>Luckily, this pre-trained model is included in TensorFlow Hub.</a:t>
            </a:r>
            <a:endParaRPr/>
          </a:p>
        </p:txBody>
      </p:sp>
      <p:sp>
        <p:nvSpPr>
          <p:cNvPr id="351" name="Google Shape;351;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61</a:t>
            </a:fld>
            <a:endParaRPr/>
          </a:p>
        </p:txBody>
      </p:sp>
      <p:pic>
        <p:nvPicPr>
          <p:cNvPr id="2" name="圖片 1">
            <a:extLst>
              <a:ext uri="{FF2B5EF4-FFF2-40B4-BE49-F238E27FC236}">
                <a16:creationId xmlns:a16="http://schemas.microsoft.com/office/drawing/2014/main" id="{892DB010-4D6A-7D40-8DFD-67C38FA79C51}"/>
              </a:ext>
            </a:extLst>
          </p:cNvPr>
          <p:cNvPicPr>
            <a:picLocks noChangeAspect="1"/>
          </p:cNvPicPr>
          <p:nvPr/>
        </p:nvPicPr>
        <p:blipFill>
          <a:blip r:embed="rId3"/>
          <a:stretch>
            <a:fillRect/>
          </a:stretch>
        </p:blipFill>
        <p:spPr>
          <a:xfrm>
            <a:off x="673100" y="3429000"/>
            <a:ext cx="10845800" cy="234950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Training the Data with Pre-trained Model</a:t>
            </a:r>
            <a:endParaRPr/>
          </a:p>
        </p:txBody>
      </p:sp>
      <p:sp>
        <p:nvSpPr>
          <p:cNvPr id="358" name="Google Shape;358;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62</a:t>
            </a:fld>
            <a:endParaRPr/>
          </a:p>
        </p:txBody>
      </p:sp>
      <p:pic>
        <p:nvPicPr>
          <p:cNvPr id="2" name="圖片 1">
            <a:extLst>
              <a:ext uri="{FF2B5EF4-FFF2-40B4-BE49-F238E27FC236}">
                <a16:creationId xmlns:a16="http://schemas.microsoft.com/office/drawing/2014/main" id="{EFC662E6-B7EB-C441-8B93-BAD4E1AFBFE6}"/>
              </a:ext>
            </a:extLst>
          </p:cNvPr>
          <p:cNvPicPr>
            <a:picLocks noChangeAspect="1"/>
          </p:cNvPicPr>
          <p:nvPr/>
        </p:nvPicPr>
        <p:blipFill>
          <a:blip r:embed="rId3"/>
          <a:stretch>
            <a:fillRect/>
          </a:stretch>
        </p:blipFill>
        <p:spPr>
          <a:xfrm>
            <a:off x="1396562" y="1690688"/>
            <a:ext cx="9398876" cy="515717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Training Results</a:t>
            </a:r>
            <a:endParaRPr/>
          </a:p>
        </p:txBody>
      </p:sp>
      <p:sp>
        <p:nvSpPr>
          <p:cNvPr id="365" name="Google Shape;365;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63</a:t>
            </a:fld>
            <a:endParaRPr/>
          </a:p>
        </p:txBody>
      </p:sp>
      <p:pic>
        <p:nvPicPr>
          <p:cNvPr id="366" name="Google Shape;366;p49"/>
          <p:cNvPicPr preferRelativeResize="0"/>
          <p:nvPr/>
        </p:nvPicPr>
        <p:blipFill rotWithShape="1">
          <a:blip r:embed="rId3">
            <a:alphaModFix/>
          </a:blip>
          <a:srcRect/>
          <a:stretch/>
        </p:blipFill>
        <p:spPr>
          <a:xfrm>
            <a:off x="925750" y="2126844"/>
            <a:ext cx="4889500" cy="3479800"/>
          </a:xfrm>
          <a:prstGeom prst="rect">
            <a:avLst/>
          </a:prstGeom>
          <a:noFill/>
          <a:ln>
            <a:noFill/>
          </a:ln>
        </p:spPr>
      </p:pic>
      <p:pic>
        <p:nvPicPr>
          <p:cNvPr id="367" name="Google Shape;367;p49"/>
          <p:cNvPicPr preferRelativeResize="0"/>
          <p:nvPr/>
        </p:nvPicPr>
        <p:blipFill rotWithShape="1">
          <a:blip r:embed="rId4">
            <a:alphaModFix/>
          </a:blip>
          <a:srcRect/>
          <a:stretch/>
        </p:blipFill>
        <p:spPr>
          <a:xfrm>
            <a:off x="6253400" y="2049023"/>
            <a:ext cx="4889500" cy="34798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Training Results (Cont’d)</a:t>
            </a:r>
            <a:endParaRPr/>
          </a:p>
        </p:txBody>
      </p:sp>
      <p:sp>
        <p:nvSpPr>
          <p:cNvPr id="373" name="Google Shape;373;p5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We can see that, the overfitting problem is fixed.</a:t>
            </a:r>
            <a:endParaRPr/>
          </a:p>
          <a:p>
            <a:pPr marL="228600" lvl="0" indent="-228600" algn="l" rtl="0">
              <a:lnSpc>
                <a:spcPct val="90000"/>
              </a:lnSpc>
              <a:spcBef>
                <a:spcPts val="1000"/>
              </a:spcBef>
              <a:spcAft>
                <a:spcPts val="0"/>
              </a:spcAft>
              <a:buClr>
                <a:schemeClr val="dk1"/>
              </a:buClr>
              <a:buSzPts val="2800"/>
              <a:buChar char="•"/>
            </a:pPr>
            <a:r>
              <a:rPr lang="en-US"/>
              <a:t>But seems the accuracy is not so good.</a:t>
            </a:r>
            <a:endParaRPr/>
          </a:p>
          <a:p>
            <a:pPr marL="228600" lvl="0" indent="-228600" algn="l" rtl="0">
              <a:lnSpc>
                <a:spcPct val="90000"/>
              </a:lnSpc>
              <a:spcBef>
                <a:spcPts val="1000"/>
              </a:spcBef>
              <a:spcAft>
                <a:spcPts val="0"/>
              </a:spcAft>
              <a:buClr>
                <a:schemeClr val="dk1"/>
              </a:buClr>
              <a:buSzPts val="2800"/>
              <a:buChar char="•"/>
            </a:pPr>
            <a:r>
              <a:rPr lang="en-US"/>
              <a:t>The accuracy is under 70%.</a:t>
            </a:r>
            <a:endParaRPr/>
          </a:p>
        </p:txBody>
      </p:sp>
      <p:sp>
        <p:nvSpPr>
          <p:cNvPr id="374" name="Google Shape;374;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8DB769-64C6-254E-B99C-D83F52FF1683}"/>
              </a:ext>
            </a:extLst>
          </p:cNvPr>
          <p:cNvSpPr>
            <a:spLocks noGrp="1"/>
          </p:cNvSpPr>
          <p:nvPr>
            <p:ph type="title"/>
          </p:nvPr>
        </p:nvSpPr>
        <p:spPr/>
        <p:txBody>
          <a:bodyPr/>
          <a:lstStyle/>
          <a:p>
            <a:r>
              <a:rPr kumimoji="1" lang="en-US" altLang="zh-TW" dirty="0"/>
              <a:t>Improving Model</a:t>
            </a:r>
            <a:endParaRPr kumimoji="1" lang="zh-TW" altLang="en-US" dirty="0"/>
          </a:p>
        </p:txBody>
      </p:sp>
      <p:sp>
        <p:nvSpPr>
          <p:cNvPr id="3" name="文字版面配置區 2">
            <a:extLst>
              <a:ext uri="{FF2B5EF4-FFF2-40B4-BE49-F238E27FC236}">
                <a16:creationId xmlns:a16="http://schemas.microsoft.com/office/drawing/2014/main" id="{AD71BF98-52A2-B848-8F9C-EDCAF422D904}"/>
              </a:ext>
            </a:extLst>
          </p:cNvPr>
          <p:cNvSpPr>
            <a:spLocks noGrp="1"/>
          </p:cNvSpPr>
          <p:nvPr>
            <p:ph type="body" idx="1"/>
          </p:nvPr>
        </p:nvSpPr>
        <p:spPr>
          <a:xfrm>
            <a:off x="375863" y="1847850"/>
            <a:ext cx="10515600" cy="4351338"/>
          </a:xfrm>
        </p:spPr>
        <p:txBody>
          <a:bodyPr/>
          <a:lstStyle/>
          <a:p>
            <a:pPr marL="971550" lvl="1" indent="-514350">
              <a:buFont typeface="Calibri"/>
              <a:buAutoNum type="arabicPeriod"/>
            </a:pPr>
            <a:r>
              <a:rPr lang="en-US" altLang="zh-TW" dirty="0">
                <a:solidFill>
                  <a:schemeClr val="tx2"/>
                </a:solidFill>
              </a:rPr>
              <a:t>Increase the training epochs.</a:t>
            </a:r>
          </a:p>
          <a:p>
            <a:pPr marL="971550" lvl="1" indent="-514350">
              <a:buFont typeface="Calibri"/>
              <a:buAutoNum type="arabicPeriod"/>
            </a:pPr>
            <a:r>
              <a:rPr lang="en-US" altLang="zh-TW" dirty="0">
                <a:solidFill>
                  <a:schemeClr val="bg1">
                    <a:lumMod val="85000"/>
                  </a:schemeClr>
                </a:solidFill>
              </a:rPr>
              <a:t>Add more hidden layers.</a:t>
            </a:r>
          </a:p>
          <a:p>
            <a:pPr marL="971550" lvl="1" indent="-514350">
              <a:buFont typeface="Calibri"/>
              <a:buAutoNum type="arabicPeriod"/>
            </a:pPr>
            <a:r>
              <a:rPr lang="en-US" altLang="zh-TW" dirty="0">
                <a:solidFill>
                  <a:schemeClr val="bg1">
                    <a:lumMod val="85000"/>
                  </a:schemeClr>
                </a:solidFill>
              </a:rPr>
              <a:t>Use another NN for training.</a:t>
            </a:r>
          </a:p>
          <a:p>
            <a:pPr marL="971550" lvl="1" indent="-514350">
              <a:buFont typeface="Calibri"/>
              <a:buAutoNum type="arabicPeriod"/>
            </a:pPr>
            <a:r>
              <a:rPr lang="en-US" altLang="zh-TW" dirty="0">
                <a:solidFill>
                  <a:schemeClr val="tx2"/>
                </a:solidFill>
              </a:rPr>
              <a:t>Use pre-trained model (Transfer learning).</a:t>
            </a:r>
          </a:p>
          <a:p>
            <a:pPr marL="971550" lvl="1" indent="-514350">
              <a:buFont typeface="Calibri"/>
              <a:buAutoNum type="arabicPeriod"/>
            </a:pPr>
            <a:r>
              <a:rPr lang="en-US" altLang="zh-TW" dirty="0">
                <a:solidFill>
                  <a:schemeClr val="tx1"/>
                </a:solidFill>
              </a:rPr>
              <a:t>Increase the amounts of data.</a:t>
            </a:r>
          </a:p>
          <a:p>
            <a:pPr marL="971550" lvl="1" indent="-514350">
              <a:buFont typeface="Calibri"/>
              <a:buAutoNum type="arabicPeriod"/>
            </a:pPr>
            <a:r>
              <a:rPr lang="en-US" altLang="zh-TW" dirty="0">
                <a:solidFill>
                  <a:schemeClr val="bg1">
                    <a:lumMod val="85000"/>
                  </a:schemeClr>
                </a:solidFill>
              </a:rPr>
              <a:t>Improve the optimizer.</a:t>
            </a:r>
          </a:p>
        </p:txBody>
      </p:sp>
    </p:spTree>
    <p:extLst>
      <p:ext uri="{BB962C8B-B14F-4D97-AF65-F5344CB8AC3E}">
        <p14:creationId xmlns:p14="http://schemas.microsoft.com/office/powerpoint/2010/main" val="187639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Training with More data</a:t>
            </a:r>
            <a:endParaRPr/>
          </a:p>
        </p:txBody>
      </p:sp>
      <p:sp>
        <p:nvSpPr>
          <p:cNvPr id="380" name="Google Shape;380;p5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Since the data we have is not enough.</a:t>
            </a:r>
            <a:endParaRPr dirty="0"/>
          </a:p>
          <a:p>
            <a:pPr marL="228600" lvl="0" indent="-228600" algn="l" rtl="0">
              <a:lnSpc>
                <a:spcPct val="90000"/>
              </a:lnSpc>
              <a:spcBef>
                <a:spcPts val="1000"/>
              </a:spcBef>
              <a:spcAft>
                <a:spcPts val="0"/>
              </a:spcAft>
              <a:buClr>
                <a:schemeClr val="dk1"/>
              </a:buClr>
              <a:buSzPts val="2800"/>
              <a:buChar char="•"/>
            </a:pPr>
            <a:r>
              <a:rPr lang="en-US" dirty="0"/>
              <a:t>We should standing on the shoulders of giants.</a:t>
            </a:r>
            <a:endParaRPr dirty="0"/>
          </a:p>
          <a:p>
            <a:pPr marL="228600" lvl="0" indent="-228600" algn="l" rtl="0">
              <a:lnSpc>
                <a:spcPct val="90000"/>
              </a:lnSpc>
              <a:spcBef>
                <a:spcPts val="1000"/>
              </a:spcBef>
              <a:spcAft>
                <a:spcPts val="0"/>
              </a:spcAft>
              <a:buClr>
                <a:schemeClr val="dk1"/>
              </a:buClr>
              <a:buSzPts val="2800"/>
              <a:buChar char="•"/>
            </a:pPr>
            <a:r>
              <a:rPr lang="en-US" dirty="0"/>
              <a:t>Let’s use </a:t>
            </a:r>
            <a:r>
              <a:rPr lang="en-US" dirty="0" err="1"/>
              <a:t>GloVe</a:t>
            </a:r>
            <a:r>
              <a:rPr lang="en-US" dirty="0"/>
              <a:t> to train our model.</a:t>
            </a:r>
            <a:endParaRPr dirty="0"/>
          </a:p>
          <a:p>
            <a:pPr marL="228600" lvl="0" indent="-228600" algn="l" rtl="0">
              <a:lnSpc>
                <a:spcPct val="90000"/>
              </a:lnSpc>
              <a:spcBef>
                <a:spcPts val="1000"/>
              </a:spcBef>
              <a:spcAft>
                <a:spcPts val="0"/>
              </a:spcAft>
              <a:buClr>
                <a:schemeClr val="dk1"/>
              </a:buClr>
              <a:buSzPts val="2800"/>
              <a:buChar char="•"/>
            </a:pPr>
            <a:r>
              <a:rPr lang="en-US" dirty="0" err="1"/>
              <a:t>GloVe</a:t>
            </a:r>
            <a:r>
              <a:rPr lang="en-US" dirty="0"/>
              <a:t> collects more than 2 billion tweets on Twitter.</a:t>
            </a:r>
            <a:endParaRPr dirty="0"/>
          </a:p>
          <a:p>
            <a:pPr marL="228600" lvl="0" indent="-228600" algn="l" rtl="0">
              <a:lnSpc>
                <a:spcPct val="90000"/>
              </a:lnSpc>
              <a:spcBef>
                <a:spcPts val="1000"/>
              </a:spcBef>
              <a:spcAft>
                <a:spcPts val="0"/>
              </a:spcAft>
              <a:buClr>
                <a:schemeClr val="dk1"/>
              </a:buClr>
              <a:buSzPts val="2800"/>
              <a:buChar char="•"/>
            </a:pPr>
            <a:r>
              <a:rPr lang="en-US" dirty="0"/>
              <a:t>The dataset more than 1.4 GB!</a:t>
            </a:r>
            <a:endParaRPr dirty="0"/>
          </a:p>
        </p:txBody>
      </p:sp>
      <p:sp>
        <p:nvSpPr>
          <p:cNvPr id="381" name="Google Shape;381;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Downloading GloVe Dataset</a:t>
            </a:r>
            <a:endParaRPr/>
          </a:p>
        </p:txBody>
      </p:sp>
      <p:sp>
        <p:nvSpPr>
          <p:cNvPr id="387" name="Google Shape;387;p52"/>
          <p:cNvSpPr txBox="1">
            <a:spLocks noGrp="1"/>
          </p:cNvSpPr>
          <p:nvPr>
            <p:ph type="body" idx="1"/>
          </p:nvPr>
        </p:nvSpPr>
        <p:spPr>
          <a:xfrm>
            <a:off x="729575" y="1847850"/>
            <a:ext cx="11692647"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We can download the dataset with a simple Linux command.</a:t>
            </a:r>
            <a:endParaRPr/>
          </a:p>
          <a:p>
            <a:pPr marL="228600" lvl="0" indent="-228600" algn="l" rtl="0">
              <a:lnSpc>
                <a:spcPct val="90000"/>
              </a:lnSpc>
              <a:spcBef>
                <a:spcPts val="1000"/>
              </a:spcBef>
              <a:spcAft>
                <a:spcPts val="0"/>
              </a:spcAft>
              <a:buClr>
                <a:schemeClr val="dk1"/>
              </a:buClr>
              <a:buSzPts val="2800"/>
              <a:buChar char="•"/>
            </a:pPr>
            <a:r>
              <a:rPr lang="en-US"/>
              <a:t>Or, you can download it via this link.</a:t>
            </a:r>
            <a:endParaRPr/>
          </a:p>
          <a:p>
            <a:pPr marL="0" lvl="0" indent="0" algn="l" rtl="0">
              <a:lnSpc>
                <a:spcPct val="90000"/>
              </a:lnSpc>
              <a:spcBef>
                <a:spcPts val="1000"/>
              </a:spcBef>
              <a:spcAft>
                <a:spcPts val="0"/>
              </a:spcAft>
              <a:buClr>
                <a:schemeClr val="dk1"/>
              </a:buClr>
              <a:buSzPts val="2800"/>
              <a:buNone/>
            </a:pPr>
            <a:r>
              <a:rPr lang="en-US"/>
              <a:t>   </a:t>
            </a:r>
            <a:r>
              <a:rPr lang="en-US" u="sng">
                <a:solidFill>
                  <a:schemeClr val="hlink"/>
                </a:solidFill>
                <a:hlinkClick r:id="rId3"/>
              </a:rPr>
              <a:t>https://huggingface.co/stanfordnlp/glove/resolve/main/glove.twitter.27B.zip</a:t>
            </a:r>
            <a:endParaRPr/>
          </a:p>
          <a:p>
            <a:pPr marL="228600" lvl="0" indent="-50800" algn="l" rtl="0">
              <a:lnSpc>
                <a:spcPct val="90000"/>
              </a:lnSpc>
              <a:spcBef>
                <a:spcPts val="1000"/>
              </a:spcBef>
              <a:spcAft>
                <a:spcPts val="0"/>
              </a:spcAft>
              <a:buClr>
                <a:schemeClr val="dk1"/>
              </a:buClr>
              <a:buSzPts val="2800"/>
              <a:buNone/>
            </a:pPr>
            <a:endParaRPr/>
          </a:p>
        </p:txBody>
      </p:sp>
      <p:sp>
        <p:nvSpPr>
          <p:cNvPr id="388" name="Google Shape;388;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67</a:t>
            </a:fld>
            <a:endParaRPr/>
          </a:p>
        </p:txBody>
      </p:sp>
      <p:pic>
        <p:nvPicPr>
          <p:cNvPr id="2" name="圖片 1">
            <a:extLst>
              <a:ext uri="{FF2B5EF4-FFF2-40B4-BE49-F238E27FC236}">
                <a16:creationId xmlns:a16="http://schemas.microsoft.com/office/drawing/2014/main" id="{AC0D34AC-2E6E-6F49-99A5-885FDF31F15C}"/>
              </a:ext>
            </a:extLst>
          </p:cNvPr>
          <p:cNvPicPr>
            <a:picLocks noChangeAspect="1"/>
          </p:cNvPicPr>
          <p:nvPr/>
        </p:nvPicPr>
        <p:blipFill>
          <a:blip r:embed="rId4"/>
          <a:stretch>
            <a:fillRect/>
          </a:stretch>
        </p:blipFill>
        <p:spPr>
          <a:xfrm>
            <a:off x="228600" y="4023519"/>
            <a:ext cx="11734800" cy="119380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lvl="0"/>
            <a:r>
              <a:rPr lang="en-US" dirty="0"/>
              <a:t>Unzipping the Dataset</a:t>
            </a:r>
            <a:endParaRPr dirty="0"/>
          </a:p>
        </p:txBody>
      </p:sp>
      <p:sp>
        <p:nvSpPr>
          <p:cNvPr id="395" name="Google Shape;395;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68</a:t>
            </a:fld>
            <a:endParaRPr/>
          </a:p>
        </p:txBody>
      </p:sp>
      <p:sp>
        <p:nvSpPr>
          <p:cNvPr id="397" name="Google Shape;397;p53"/>
          <p:cNvSpPr txBox="1">
            <a:spLocks noGrp="1"/>
          </p:cNvSpPr>
          <p:nvPr>
            <p:ph type="body" idx="1"/>
          </p:nvPr>
        </p:nvSpPr>
        <p:spPr>
          <a:xfrm>
            <a:off x="729575" y="1847850"/>
            <a:ext cx="11692647"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Python </a:t>
            </a:r>
            <a:r>
              <a:rPr lang="en-US" dirty="0" err="1"/>
              <a:t>zipfile</a:t>
            </a:r>
            <a:r>
              <a:rPr lang="en-US" dirty="0"/>
              <a:t> package can help you to zip or unzip files.</a:t>
            </a:r>
            <a:endParaRPr dirty="0"/>
          </a:p>
          <a:p>
            <a:pPr marL="228600" lvl="0" indent="-228600" algn="l" rtl="0">
              <a:lnSpc>
                <a:spcPct val="90000"/>
              </a:lnSpc>
              <a:spcBef>
                <a:spcPts val="1000"/>
              </a:spcBef>
              <a:spcAft>
                <a:spcPts val="0"/>
              </a:spcAft>
              <a:buClr>
                <a:schemeClr val="dk1"/>
              </a:buClr>
              <a:buSzPts val="2800"/>
              <a:buChar char="•"/>
            </a:pPr>
            <a:r>
              <a:rPr lang="en-US" dirty="0"/>
              <a:t>Always remember to close file stream after your works done.</a:t>
            </a:r>
            <a:endParaRPr dirty="0"/>
          </a:p>
        </p:txBody>
      </p:sp>
      <p:pic>
        <p:nvPicPr>
          <p:cNvPr id="2" name="圖片 1">
            <a:extLst>
              <a:ext uri="{FF2B5EF4-FFF2-40B4-BE49-F238E27FC236}">
                <a16:creationId xmlns:a16="http://schemas.microsoft.com/office/drawing/2014/main" id="{466B347D-3148-A940-A356-BE2346A1D88B}"/>
              </a:ext>
            </a:extLst>
          </p:cNvPr>
          <p:cNvPicPr>
            <a:picLocks noChangeAspect="1"/>
          </p:cNvPicPr>
          <p:nvPr/>
        </p:nvPicPr>
        <p:blipFill>
          <a:blip r:embed="rId3"/>
          <a:stretch>
            <a:fillRect/>
          </a:stretch>
        </p:blipFill>
        <p:spPr>
          <a:xfrm>
            <a:off x="2990850" y="3429000"/>
            <a:ext cx="6210300" cy="224790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Loading the Data</a:t>
            </a:r>
            <a:endParaRPr/>
          </a:p>
        </p:txBody>
      </p:sp>
      <p:sp>
        <p:nvSpPr>
          <p:cNvPr id="403" name="Google Shape;403;p5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Now, let’s try to load the data from the dataset.</a:t>
            </a:r>
            <a:endParaRPr dirty="0"/>
          </a:p>
          <a:p>
            <a:pPr marL="228600" lvl="0" indent="-228600" algn="l" rtl="0">
              <a:lnSpc>
                <a:spcPct val="90000"/>
              </a:lnSpc>
              <a:spcBef>
                <a:spcPts val="1000"/>
              </a:spcBef>
              <a:spcAft>
                <a:spcPts val="0"/>
              </a:spcAft>
              <a:buClr>
                <a:schemeClr val="dk1"/>
              </a:buClr>
              <a:buSzPts val="2800"/>
              <a:buChar char="•"/>
            </a:pPr>
            <a:r>
              <a:rPr lang="en-US" dirty="0"/>
              <a:t>We choose to use glove.twitter.27B.25d.txt this file.</a:t>
            </a:r>
            <a:endParaRPr dirty="0"/>
          </a:p>
          <a:p>
            <a:pPr marL="228600" lvl="0" indent="-228600" algn="l" rtl="0">
              <a:lnSpc>
                <a:spcPct val="90000"/>
              </a:lnSpc>
              <a:spcBef>
                <a:spcPts val="1000"/>
              </a:spcBef>
              <a:spcAft>
                <a:spcPts val="0"/>
              </a:spcAft>
              <a:buClr>
                <a:schemeClr val="dk1"/>
              </a:buClr>
              <a:buSzPts val="2800"/>
              <a:buChar char="•"/>
            </a:pPr>
            <a:r>
              <a:rPr lang="en-US" dirty="0"/>
              <a:t>It means it has 27 billion of tokens and each token has 25 dimensions.</a:t>
            </a:r>
            <a:endParaRPr dirty="0"/>
          </a:p>
          <a:p>
            <a:pPr marL="228600" lvl="0" indent="-50800" algn="l" rtl="0">
              <a:lnSpc>
                <a:spcPct val="90000"/>
              </a:lnSpc>
              <a:spcBef>
                <a:spcPts val="1000"/>
              </a:spcBef>
              <a:spcAft>
                <a:spcPts val="0"/>
              </a:spcAft>
              <a:buClr>
                <a:schemeClr val="dk1"/>
              </a:buClr>
              <a:buSzPts val="2800"/>
              <a:buNone/>
            </a:pPr>
            <a:endParaRPr dirty="0"/>
          </a:p>
        </p:txBody>
      </p:sp>
      <p:sp>
        <p:nvSpPr>
          <p:cNvPr id="404" name="Google Shape;404;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69</a:t>
            </a:fld>
            <a:endParaRPr/>
          </a:p>
        </p:txBody>
      </p:sp>
      <p:pic>
        <p:nvPicPr>
          <p:cNvPr id="2" name="圖片 1">
            <a:extLst>
              <a:ext uri="{FF2B5EF4-FFF2-40B4-BE49-F238E27FC236}">
                <a16:creationId xmlns:a16="http://schemas.microsoft.com/office/drawing/2014/main" id="{B429273A-8F3D-9A43-BFB7-776F6D9E4157}"/>
              </a:ext>
            </a:extLst>
          </p:cNvPr>
          <p:cNvPicPr>
            <a:picLocks noChangeAspect="1"/>
          </p:cNvPicPr>
          <p:nvPr/>
        </p:nvPicPr>
        <p:blipFill>
          <a:blip r:embed="rId3"/>
          <a:stretch>
            <a:fillRect/>
          </a:stretch>
        </p:blipFill>
        <p:spPr>
          <a:xfrm>
            <a:off x="1784350" y="3712779"/>
            <a:ext cx="8623300" cy="22606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244" name="Picture 4" descr="ML | Types of Learning – Supervised Learning - GeeksforGeeks">
            <a:extLst>
              <a:ext uri="{FF2B5EF4-FFF2-40B4-BE49-F238E27FC236}">
                <a16:creationId xmlns:a16="http://schemas.microsoft.com/office/drawing/2014/main" id="{5293D879-C3A1-C045-8728-96E7143476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1075" y="4500002"/>
            <a:ext cx="7669849" cy="1971324"/>
          </a:xfrm>
          <a:prstGeom prst="rect">
            <a:avLst/>
          </a:prstGeom>
          <a:noFill/>
          <a:extLst>
            <a:ext uri="{909E8E84-426E-40DD-AFC4-6F175D3DCCD1}">
              <a14:hiddenFill xmlns:a14="http://schemas.microsoft.com/office/drawing/2010/main">
                <a:solidFill>
                  <a:srgbClr val="FFFFFF"/>
                </a:solidFill>
              </a14:hiddenFill>
            </a:ext>
          </a:extLst>
        </p:spPr>
      </p:pic>
      <p:sp>
        <p:nvSpPr>
          <p:cNvPr id="101" name="Google Shape;101;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Supervised Learning</a:t>
            </a:r>
            <a:endParaRPr/>
          </a:p>
        </p:txBody>
      </p:sp>
      <p:sp>
        <p:nvSpPr>
          <p:cNvPr id="102" name="Google Shape;102;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406400" algn="l" rtl="0">
              <a:lnSpc>
                <a:spcPct val="90000"/>
              </a:lnSpc>
              <a:spcBef>
                <a:spcPts val="1000"/>
              </a:spcBef>
              <a:spcAft>
                <a:spcPts val="0"/>
              </a:spcAft>
              <a:buClr>
                <a:schemeClr val="dk1"/>
              </a:buClr>
              <a:buSzPts val="2800"/>
              <a:buChar char="•"/>
            </a:pPr>
            <a:r>
              <a:rPr lang="en-US" dirty="0"/>
              <a:t>Supervised learning is one of method machine learning</a:t>
            </a:r>
            <a:endParaRPr dirty="0"/>
          </a:p>
          <a:p>
            <a:pPr marL="457200" lvl="0" indent="-406400" algn="l" rtl="0">
              <a:lnSpc>
                <a:spcPct val="90000"/>
              </a:lnSpc>
              <a:spcBef>
                <a:spcPts val="1000"/>
              </a:spcBef>
              <a:spcAft>
                <a:spcPts val="0"/>
              </a:spcAft>
              <a:buClr>
                <a:schemeClr val="dk1"/>
              </a:buClr>
              <a:buSzPts val="2800"/>
              <a:buChar char="•"/>
            </a:pPr>
            <a:r>
              <a:rPr lang="en-US" dirty="0"/>
              <a:t>The researchers will provide a set of question-answer pairs.</a:t>
            </a:r>
            <a:endParaRPr dirty="0"/>
          </a:p>
          <a:p>
            <a:pPr marL="457200" lvl="0" indent="-406400" algn="l" rtl="0">
              <a:lnSpc>
                <a:spcPct val="90000"/>
              </a:lnSpc>
              <a:spcBef>
                <a:spcPts val="1000"/>
              </a:spcBef>
              <a:spcAft>
                <a:spcPts val="0"/>
              </a:spcAft>
              <a:buClr>
                <a:schemeClr val="dk1"/>
              </a:buClr>
              <a:buSzPts val="2800"/>
              <a:buChar char="•"/>
            </a:pPr>
            <a:r>
              <a:rPr lang="en-US" dirty="0"/>
              <a:t>The model will try to figure out the connection between each question and corresponding answer.</a:t>
            </a:r>
            <a:endParaRPr dirty="0"/>
          </a:p>
          <a:p>
            <a:pPr marL="457200" lvl="0" indent="-406400" algn="l" rtl="0">
              <a:lnSpc>
                <a:spcPct val="90000"/>
              </a:lnSpc>
              <a:spcBef>
                <a:spcPts val="1000"/>
              </a:spcBef>
              <a:spcAft>
                <a:spcPts val="0"/>
              </a:spcAft>
              <a:buClr>
                <a:schemeClr val="dk1"/>
              </a:buClr>
              <a:buSzPts val="2800"/>
              <a:buChar char="•"/>
            </a:pPr>
            <a:r>
              <a:rPr lang="en-US" dirty="0"/>
              <a:t>After training, this model can answer the questions that never seen before.</a:t>
            </a:r>
            <a:endParaRPr dirty="0"/>
          </a:p>
          <a:p>
            <a:pPr marL="457200" lvl="0" indent="-228600" algn="l" rtl="0">
              <a:lnSpc>
                <a:spcPct val="90000"/>
              </a:lnSpc>
              <a:spcBef>
                <a:spcPts val="1000"/>
              </a:spcBef>
              <a:spcAft>
                <a:spcPts val="0"/>
              </a:spcAft>
              <a:buClr>
                <a:schemeClr val="dk1"/>
              </a:buClr>
              <a:buSzPts val="2800"/>
              <a:buNone/>
            </a:pPr>
            <a:endParaRPr dirty="0"/>
          </a:p>
          <a:p>
            <a:pPr marL="457200" lvl="0" indent="-228600" algn="l" rtl="0">
              <a:lnSpc>
                <a:spcPct val="90000"/>
              </a:lnSpc>
              <a:spcBef>
                <a:spcPts val="1000"/>
              </a:spcBef>
              <a:spcAft>
                <a:spcPts val="0"/>
              </a:spcAft>
              <a:buClr>
                <a:schemeClr val="dk1"/>
              </a:buClr>
              <a:buSzPts val="2800"/>
              <a:buNone/>
            </a:pPr>
            <a:endParaRPr dirty="0"/>
          </a:p>
        </p:txBody>
      </p:sp>
      <p:sp>
        <p:nvSpPr>
          <p:cNvPr id="103" name="Google Shape;103;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a:p>
        </p:txBody>
      </p:sp>
      <p:sp>
        <p:nvSpPr>
          <p:cNvPr id="2" name="文字方塊 1">
            <a:extLst>
              <a:ext uri="{FF2B5EF4-FFF2-40B4-BE49-F238E27FC236}">
                <a16:creationId xmlns:a16="http://schemas.microsoft.com/office/drawing/2014/main" id="{F0F66A97-6230-9B47-8324-3BADF4F65979}"/>
              </a:ext>
            </a:extLst>
          </p:cNvPr>
          <p:cNvSpPr txBox="1"/>
          <p:nvPr/>
        </p:nvSpPr>
        <p:spPr>
          <a:xfrm>
            <a:off x="4408679" y="6642556"/>
            <a:ext cx="3374642" cy="215444"/>
          </a:xfrm>
          <a:prstGeom prst="rect">
            <a:avLst/>
          </a:prstGeom>
          <a:noFill/>
        </p:spPr>
        <p:txBody>
          <a:bodyPr wrap="none" rtlCol="0">
            <a:spAutoFit/>
          </a:bodyPr>
          <a:lstStyle/>
          <a:p>
            <a:r>
              <a:rPr kumimoji="1" lang="en" altLang="zh-TW" sz="800" dirty="0">
                <a:solidFill>
                  <a:schemeClr val="bg1">
                    <a:lumMod val="75000"/>
                  </a:schemeClr>
                </a:solidFill>
              </a:rPr>
              <a:t>https://</a:t>
            </a:r>
            <a:r>
              <a:rPr kumimoji="1" lang="en" altLang="zh-TW" sz="800" dirty="0" err="1">
                <a:solidFill>
                  <a:schemeClr val="bg1">
                    <a:lumMod val="75000"/>
                  </a:schemeClr>
                </a:solidFill>
              </a:rPr>
              <a:t>www.geeksforgeeks.org</a:t>
            </a:r>
            <a:r>
              <a:rPr kumimoji="1" lang="en" altLang="zh-TW" sz="800" dirty="0">
                <a:solidFill>
                  <a:schemeClr val="bg1">
                    <a:lumMod val="75000"/>
                  </a:schemeClr>
                </a:solidFill>
              </a:rPr>
              <a:t>/ml-types-learning-supervised-learning/</a:t>
            </a:r>
            <a:endParaRPr kumimoji="1" lang="zh-TW" altLang="en-US" sz="800" dirty="0">
              <a:solidFill>
                <a:schemeClr val="bg1">
                  <a:lumMod val="75000"/>
                </a:schemeClr>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Try to Print the Coefficients</a:t>
            </a:r>
            <a:endParaRPr/>
          </a:p>
        </p:txBody>
      </p:sp>
      <p:sp>
        <p:nvSpPr>
          <p:cNvPr id="411" name="Google Shape;411;p55"/>
          <p:cNvSpPr txBox="1">
            <a:spLocks noGrp="1"/>
          </p:cNvSpPr>
          <p:nvPr>
            <p:ph type="body" idx="1"/>
          </p:nvPr>
        </p:nvSpPr>
        <p:spPr>
          <a:xfrm>
            <a:off x="838200" y="1825625"/>
            <a:ext cx="10515600" cy="54792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After we loaded the data, we can try to print the coefficients.</a:t>
            </a:r>
            <a:endParaRPr/>
          </a:p>
        </p:txBody>
      </p:sp>
      <p:sp>
        <p:nvSpPr>
          <p:cNvPr id="412" name="Google Shape;412;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70</a:t>
            </a:fld>
            <a:endParaRPr/>
          </a:p>
        </p:txBody>
      </p:sp>
      <p:pic>
        <p:nvPicPr>
          <p:cNvPr id="2" name="圖片 1">
            <a:extLst>
              <a:ext uri="{FF2B5EF4-FFF2-40B4-BE49-F238E27FC236}">
                <a16:creationId xmlns:a16="http://schemas.microsoft.com/office/drawing/2014/main" id="{3799A2E2-7A01-F14D-B0C9-8F91AB02B22F}"/>
              </a:ext>
            </a:extLst>
          </p:cNvPr>
          <p:cNvPicPr>
            <a:picLocks noChangeAspect="1"/>
          </p:cNvPicPr>
          <p:nvPr/>
        </p:nvPicPr>
        <p:blipFill>
          <a:blip r:embed="rId3"/>
          <a:stretch>
            <a:fillRect/>
          </a:stretch>
        </p:blipFill>
        <p:spPr>
          <a:xfrm>
            <a:off x="1414137" y="3355430"/>
            <a:ext cx="9363726" cy="1784916"/>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Filter the Data</a:t>
            </a:r>
            <a:endParaRPr/>
          </a:p>
        </p:txBody>
      </p:sp>
      <p:sp>
        <p:nvSpPr>
          <p:cNvPr id="419" name="Google Shape;419;p5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Since this dataset is too large, it will take lots of time for training.</a:t>
            </a:r>
            <a:endParaRPr/>
          </a:p>
          <a:p>
            <a:pPr marL="228600" lvl="0" indent="-228600" algn="l" rtl="0">
              <a:lnSpc>
                <a:spcPct val="90000"/>
              </a:lnSpc>
              <a:spcBef>
                <a:spcPts val="1000"/>
              </a:spcBef>
              <a:spcAft>
                <a:spcPts val="0"/>
              </a:spcAft>
              <a:buClr>
                <a:schemeClr val="dk1"/>
              </a:buClr>
              <a:buSzPts val="2800"/>
              <a:buChar char="•"/>
            </a:pPr>
            <a:r>
              <a:rPr lang="en-US"/>
              <a:t>We just take what we need.</a:t>
            </a:r>
            <a:endParaRPr/>
          </a:p>
        </p:txBody>
      </p:sp>
      <p:sp>
        <p:nvSpPr>
          <p:cNvPr id="420" name="Google Shape;420;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71</a:t>
            </a:fld>
            <a:endParaRPr/>
          </a:p>
        </p:txBody>
      </p:sp>
      <p:pic>
        <p:nvPicPr>
          <p:cNvPr id="2" name="圖片 1">
            <a:extLst>
              <a:ext uri="{FF2B5EF4-FFF2-40B4-BE49-F238E27FC236}">
                <a16:creationId xmlns:a16="http://schemas.microsoft.com/office/drawing/2014/main" id="{71344875-690F-954E-ABE6-3CCCD670A70C}"/>
              </a:ext>
            </a:extLst>
          </p:cNvPr>
          <p:cNvPicPr>
            <a:picLocks noChangeAspect="1"/>
          </p:cNvPicPr>
          <p:nvPr/>
        </p:nvPicPr>
        <p:blipFill>
          <a:blip r:embed="rId3"/>
          <a:stretch>
            <a:fillRect/>
          </a:stretch>
        </p:blipFill>
        <p:spPr>
          <a:xfrm>
            <a:off x="1905000" y="3109912"/>
            <a:ext cx="8382000" cy="342900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pic>
        <p:nvPicPr>
          <p:cNvPr id="2" name="圖片 1">
            <a:extLst>
              <a:ext uri="{FF2B5EF4-FFF2-40B4-BE49-F238E27FC236}">
                <a16:creationId xmlns:a16="http://schemas.microsoft.com/office/drawing/2014/main" id="{5A9C93FE-747B-3541-AF37-D2ED20784766}"/>
              </a:ext>
            </a:extLst>
          </p:cNvPr>
          <p:cNvPicPr>
            <a:picLocks noChangeAspect="1"/>
          </p:cNvPicPr>
          <p:nvPr/>
        </p:nvPicPr>
        <p:blipFill>
          <a:blip r:embed="rId3"/>
          <a:stretch>
            <a:fillRect/>
          </a:stretch>
        </p:blipFill>
        <p:spPr>
          <a:xfrm>
            <a:off x="1111465" y="1403792"/>
            <a:ext cx="9989167" cy="5454208"/>
          </a:xfrm>
          <a:prstGeom prst="rect">
            <a:avLst/>
          </a:prstGeom>
        </p:spPr>
      </p:pic>
      <p:sp>
        <p:nvSpPr>
          <p:cNvPr id="426" name="Google Shape;426;p5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Preparing the Model</a:t>
            </a:r>
            <a:endParaRPr/>
          </a:p>
        </p:txBody>
      </p:sp>
      <p:sp>
        <p:nvSpPr>
          <p:cNvPr id="427" name="Google Shape;427;p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5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Training the Model</a:t>
            </a:r>
            <a:endParaRPr/>
          </a:p>
        </p:txBody>
      </p:sp>
      <p:sp>
        <p:nvSpPr>
          <p:cNvPr id="434" name="Google Shape;434;p58"/>
          <p:cNvSpPr txBox="1">
            <a:spLocks noGrp="1"/>
          </p:cNvSpPr>
          <p:nvPr>
            <p:ph type="body" idx="1"/>
          </p:nvPr>
        </p:nvSpPr>
        <p:spPr>
          <a:xfrm>
            <a:off x="838200" y="1825626"/>
            <a:ext cx="10515600" cy="76193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First, we juts train it with 30 epochs to see the results.</a:t>
            </a:r>
            <a:endParaRPr/>
          </a:p>
        </p:txBody>
      </p:sp>
      <p:sp>
        <p:nvSpPr>
          <p:cNvPr id="435" name="Google Shape;435;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73</a:t>
            </a:fld>
            <a:endParaRPr/>
          </a:p>
        </p:txBody>
      </p:sp>
      <p:pic>
        <p:nvPicPr>
          <p:cNvPr id="2" name="圖片 1">
            <a:extLst>
              <a:ext uri="{FF2B5EF4-FFF2-40B4-BE49-F238E27FC236}">
                <a16:creationId xmlns:a16="http://schemas.microsoft.com/office/drawing/2014/main" id="{1CEBCC3B-0D7F-414E-B9CF-890F7ACF636D}"/>
              </a:ext>
            </a:extLst>
          </p:cNvPr>
          <p:cNvPicPr>
            <a:picLocks noChangeAspect="1"/>
          </p:cNvPicPr>
          <p:nvPr/>
        </p:nvPicPr>
        <p:blipFill>
          <a:blip r:embed="rId3"/>
          <a:stretch>
            <a:fillRect/>
          </a:stretch>
        </p:blipFill>
        <p:spPr>
          <a:xfrm>
            <a:off x="419100" y="2859130"/>
            <a:ext cx="11353800" cy="2058178"/>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5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Results</a:t>
            </a:r>
            <a:endParaRPr/>
          </a:p>
        </p:txBody>
      </p:sp>
      <p:sp>
        <p:nvSpPr>
          <p:cNvPr id="442" name="Google Shape;442;p5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Well, I don’t like the results.</a:t>
            </a:r>
            <a:endParaRPr/>
          </a:p>
        </p:txBody>
      </p:sp>
      <p:sp>
        <p:nvSpPr>
          <p:cNvPr id="443" name="Google Shape;443;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74</a:t>
            </a:fld>
            <a:endParaRPr/>
          </a:p>
        </p:txBody>
      </p:sp>
      <p:pic>
        <p:nvPicPr>
          <p:cNvPr id="444" name="Google Shape;444;p59"/>
          <p:cNvPicPr preferRelativeResize="0"/>
          <p:nvPr/>
        </p:nvPicPr>
        <p:blipFill rotWithShape="1">
          <a:blip r:embed="rId3">
            <a:alphaModFix/>
          </a:blip>
          <a:srcRect/>
          <a:stretch/>
        </p:blipFill>
        <p:spPr>
          <a:xfrm>
            <a:off x="1181100" y="2844800"/>
            <a:ext cx="4914900" cy="3467100"/>
          </a:xfrm>
          <a:prstGeom prst="rect">
            <a:avLst/>
          </a:prstGeom>
          <a:noFill/>
          <a:ln>
            <a:noFill/>
          </a:ln>
        </p:spPr>
      </p:pic>
      <p:pic>
        <p:nvPicPr>
          <p:cNvPr id="445" name="Google Shape;445;p59"/>
          <p:cNvPicPr preferRelativeResize="0"/>
          <p:nvPr/>
        </p:nvPicPr>
        <p:blipFill rotWithShape="1">
          <a:blip r:embed="rId4">
            <a:alphaModFix/>
          </a:blip>
          <a:srcRect/>
          <a:stretch/>
        </p:blipFill>
        <p:spPr>
          <a:xfrm>
            <a:off x="6153150" y="2844800"/>
            <a:ext cx="4914900" cy="34671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8DB769-64C6-254E-B99C-D83F52FF1683}"/>
              </a:ext>
            </a:extLst>
          </p:cNvPr>
          <p:cNvSpPr>
            <a:spLocks noGrp="1"/>
          </p:cNvSpPr>
          <p:nvPr>
            <p:ph type="title"/>
          </p:nvPr>
        </p:nvSpPr>
        <p:spPr/>
        <p:txBody>
          <a:bodyPr/>
          <a:lstStyle/>
          <a:p>
            <a:r>
              <a:rPr kumimoji="1" lang="en-US" altLang="zh-TW" dirty="0"/>
              <a:t>Improving Model</a:t>
            </a:r>
            <a:endParaRPr kumimoji="1" lang="zh-TW" altLang="en-US" dirty="0"/>
          </a:p>
        </p:txBody>
      </p:sp>
      <p:sp>
        <p:nvSpPr>
          <p:cNvPr id="3" name="文字版面配置區 2">
            <a:extLst>
              <a:ext uri="{FF2B5EF4-FFF2-40B4-BE49-F238E27FC236}">
                <a16:creationId xmlns:a16="http://schemas.microsoft.com/office/drawing/2014/main" id="{AD71BF98-52A2-B848-8F9C-EDCAF422D904}"/>
              </a:ext>
            </a:extLst>
          </p:cNvPr>
          <p:cNvSpPr>
            <a:spLocks noGrp="1"/>
          </p:cNvSpPr>
          <p:nvPr>
            <p:ph type="body" idx="1"/>
          </p:nvPr>
        </p:nvSpPr>
        <p:spPr>
          <a:xfrm>
            <a:off x="375863" y="1847850"/>
            <a:ext cx="10515600" cy="4351338"/>
          </a:xfrm>
        </p:spPr>
        <p:txBody>
          <a:bodyPr/>
          <a:lstStyle/>
          <a:p>
            <a:pPr marL="971550" lvl="1" indent="-514350">
              <a:buFont typeface="Calibri"/>
              <a:buAutoNum type="arabicPeriod"/>
            </a:pPr>
            <a:r>
              <a:rPr lang="en-US" altLang="zh-TW" dirty="0">
                <a:solidFill>
                  <a:schemeClr val="tx2"/>
                </a:solidFill>
              </a:rPr>
              <a:t>Increase the training epochs.</a:t>
            </a:r>
          </a:p>
          <a:p>
            <a:pPr marL="971550" lvl="1" indent="-514350">
              <a:buFont typeface="Calibri"/>
              <a:buAutoNum type="arabicPeriod"/>
            </a:pPr>
            <a:r>
              <a:rPr lang="en-US" altLang="zh-TW" dirty="0">
                <a:solidFill>
                  <a:schemeClr val="bg1">
                    <a:lumMod val="85000"/>
                  </a:schemeClr>
                </a:solidFill>
              </a:rPr>
              <a:t>Add more hidden layers.</a:t>
            </a:r>
          </a:p>
          <a:p>
            <a:pPr marL="971550" lvl="1" indent="-514350">
              <a:buFont typeface="Calibri"/>
              <a:buAutoNum type="arabicPeriod"/>
            </a:pPr>
            <a:r>
              <a:rPr lang="en-US" altLang="zh-TW" dirty="0">
                <a:solidFill>
                  <a:schemeClr val="bg1">
                    <a:lumMod val="85000"/>
                  </a:schemeClr>
                </a:solidFill>
              </a:rPr>
              <a:t>Use another NN for training.</a:t>
            </a:r>
          </a:p>
          <a:p>
            <a:pPr marL="971550" lvl="1" indent="-514350">
              <a:buFont typeface="Calibri"/>
              <a:buAutoNum type="arabicPeriod"/>
            </a:pPr>
            <a:r>
              <a:rPr lang="en-US" altLang="zh-TW" dirty="0">
                <a:solidFill>
                  <a:schemeClr val="tx2"/>
                </a:solidFill>
              </a:rPr>
              <a:t>Use pre-trained model (Transfer learning).</a:t>
            </a:r>
          </a:p>
          <a:p>
            <a:pPr marL="971550" lvl="1" indent="-514350">
              <a:buFont typeface="Calibri"/>
              <a:buAutoNum type="arabicPeriod"/>
            </a:pPr>
            <a:r>
              <a:rPr lang="en-US" altLang="zh-TW" dirty="0">
                <a:solidFill>
                  <a:schemeClr val="bg1">
                    <a:lumMod val="85000"/>
                  </a:schemeClr>
                </a:solidFill>
              </a:rPr>
              <a:t>Increase the amounts of data.</a:t>
            </a:r>
          </a:p>
          <a:p>
            <a:pPr marL="971550" lvl="1" indent="-514350">
              <a:buFont typeface="Calibri"/>
              <a:buAutoNum type="arabicPeriod"/>
            </a:pPr>
            <a:r>
              <a:rPr lang="en-US" altLang="zh-TW" dirty="0">
                <a:solidFill>
                  <a:schemeClr val="tx1"/>
                </a:solidFill>
              </a:rPr>
              <a:t>Improve the optimizer.</a:t>
            </a:r>
          </a:p>
        </p:txBody>
      </p:sp>
    </p:spTree>
    <p:extLst>
      <p:ext uri="{BB962C8B-B14F-4D97-AF65-F5344CB8AC3E}">
        <p14:creationId xmlns:p14="http://schemas.microsoft.com/office/powerpoint/2010/main" val="13169925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3" name="圖片 2">
            <a:extLst>
              <a:ext uri="{FF2B5EF4-FFF2-40B4-BE49-F238E27FC236}">
                <a16:creationId xmlns:a16="http://schemas.microsoft.com/office/drawing/2014/main" id="{E3C2705F-FFC3-3B41-99A1-3ACD43511629}"/>
              </a:ext>
            </a:extLst>
          </p:cNvPr>
          <p:cNvPicPr>
            <a:picLocks noChangeAspect="1"/>
          </p:cNvPicPr>
          <p:nvPr/>
        </p:nvPicPr>
        <p:blipFill>
          <a:blip r:embed="rId3"/>
          <a:stretch>
            <a:fillRect/>
          </a:stretch>
        </p:blipFill>
        <p:spPr>
          <a:xfrm>
            <a:off x="2493361" y="2544470"/>
            <a:ext cx="7205278" cy="4111420"/>
          </a:xfrm>
          <a:prstGeom prst="rect">
            <a:avLst/>
          </a:prstGeom>
        </p:spPr>
      </p:pic>
      <p:sp>
        <p:nvSpPr>
          <p:cNvPr id="450" name="Google Shape;450;p6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Optimizer</a:t>
            </a:r>
            <a:endParaRPr/>
          </a:p>
        </p:txBody>
      </p:sp>
      <p:sp>
        <p:nvSpPr>
          <p:cNvPr id="451" name="Google Shape;451;p60"/>
          <p:cNvSpPr txBox="1">
            <a:spLocks noGrp="1"/>
          </p:cNvSpPr>
          <p:nvPr>
            <p:ph type="body" idx="1"/>
          </p:nvPr>
        </p:nvSpPr>
        <p:spPr>
          <a:xfrm>
            <a:off x="838200" y="1471252"/>
            <a:ext cx="10515600" cy="107321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Don’t worry, we still the last skill.</a:t>
            </a:r>
            <a:endParaRPr dirty="0"/>
          </a:p>
          <a:p>
            <a:pPr marL="228600" lvl="0" indent="-228600" algn="l" rtl="0">
              <a:lnSpc>
                <a:spcPct val="90000"/>
              </a:lnSpc>
              <a:spcBef>
                <a:spcPts val="1000"/>
              </a:spcBef>
              <a:spcAft>
                <a:spcPts val="0"/>
              </a:spcAft>
              <a:buClr>
                <a:schemeClr val="dk1"/>
              </a:buClr>
              <a:buSzPts val="2800"/>
              <a:buChar char="•"/>
            </a:pPr>
            <a:r>
              <a:rPr lang="en-US" dirty="0"/>
              <a:t>Modify the optimizer.</a:t>
            </a:r>
            <a:endParaRPr dirty="0"/>
          </a:p>
        </p:txBody>
      </p:sp>
      <p:sp>
        <p:nvSpPr>
          <p:cNvPr id="452" name="Google Shape;452;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76</a:t>
            </a:fld>
            <a:endParaRPr/>
          </a:p>
        </p:txBody>
      </p:sp>
      <p:sp>
        <p:nvSpPr>
          <p:cNvPr id="5" name="文字方塊 4">
            <a:extLst>
              <a:ext uri="{FF2B5EF4-FFF2-40B4-BE49-F238E27FC236}">
                <a16:creationId xmlns:a16="http://schemas.microsoft.com/office/drawing/2014/main" id="{6233DE2E-13B5-9547-83EA-A008FEB72AF1}"/>
              </a:ext>
            </a:extLst>
          </p:cNvPr>
          <p:cNvSpPr txBox="1"/>
          <p:nvPr/>
        </p:nvSpPr>
        <p:spPr>
          <a:xfrm>
            <a:off x="3504785" y="6655890"/>
            <a:ext cx="4094391" cy="215444"/>
          </a:xfrm>
          <a:prstGeom prst="rect">
            <a:avLst/>
          </a:prstGeom>
          <a:noFill/>
        </p:spPr>
        <p:txBody>
          <a:bodyPr wrap="none" rtlCol="0">
            <a:spAutoFit/>
          </a:bodyPr>
          <a:lstStyle/>
          <a:p>
            <a:r>
              <a:rPr kumimoji="1" lang="en" altLang="zh-TW" sz="800" dirty="0">
                <a:solidFill>
                  <a:schemeClr val="bg1">
                    <a:lumMod val="75000"/>
                  </a:schemeClr>
                </a:solidFill>
              </a:rPr>
              <a:t>https://</a:t>
            </a:r>
            <a:r>
              <a:rPr kumimoji="1" lang="en" altLang="zh-TW" sz="800" dirty="0" err="1">
                <a:solidFill>
                  <a:schemeClr val="bg1">
                    <a:lumMod val="75000"/>
                  </a:schemeClr>
                </a:solidFill>
              </a:rPr>
              <a:t>zhenglungwu.medium.com</a:t>
            </a:r>
            <a:r>
              <a:rPr kumimoji="1" lang="en" altLang="zh-TW" sz="800" dirty="0">
                <a:solidFill>
                  <a:schemeClr val="bg1">
                    <a:lumMod val="75000"/>
                  </a:schemeClr>
                </a:solidFill>
              </a:rPr>
              <a:t>/pytorch-optimizers-03-adam-adamax-f8f53429dc1d</a:t>
            </a:r>
            <a:endParaRPr kumimoji="1" lang="zh-TW" altLang="en-US" sz="800" dirty="0">
              <a:solidFill>
                <a:schemeClr val="bg1">
                  <a:lumMod val="75000"/>
                </a:schemeClr>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D111A7-5182-254B-94BA-5F40E7E18E8E}"/>
              </a:ext>
            </a:extLst>
          </p:cNvPr>
          <p:cNvSpPr>
            <a:spLocks noGrp="1"/>
          </p:cNvSpPr>
          <p:nvPr>
            <p:ph type="title"/>
          </p:nvPr>
        </p:nvSpPr>
        <p:spPr>
          <a:xfrm>
            <a:off x="512379" y="-109"/>
            <a:ext cx="10515600" cy="1325563"/>
          </a:xfrm>
        </p:spPr>
        <p:txBody>
          <a:bodyPr/>
          <a:lstStyle/>
          <a:p>
            <a:r>
              <a:rPr kumimoji="1" lang="en-US" altLang="zh-TW" dirty="0"/>
              <a:t>Optimizer (Cont’d)</a:t>
            </a:r>
            <a:endParaRPr kumimoji="1" lang="zh-TW" altLang="en-US" dirty="0"/>
          </a:p>
        </p:txBody>
      </p:sp>
      <p:sp>
        <p:nvSpPr>
          <p:cNvPr id="4" name="投影片編號版面配置區 3">
            <a:extLst>
              <a:ext uri="{FF2B5EF4-FFF2-40B4-BE49-F238E27FC236}">
                <a16:creationId xmlns:a16="http://schemas.microsoft.com/office/drawing/2014/main" id="{19406F5E-B8FB-BE4D-B6E8-6FC36DB090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77</a:t>
            </a:fld>
            <a:endParaRPr lang="en-US" dirty="0"/>
          </a:p>
        </p:txBody>
      </p:sp>
      <p:pic>
        <p:nvPicPr>
          <p:cNvPr id="3" name="圖片 2">
            <a:extLst>
              <a:ext uri="{FF2B5EF4-FFF2-40B4-BE49-F238E27FC236}">
                <a16:creationId xmlns:a16="http://schemas.microsoft.com/office/drawing/2014/main" id="{F6E751C9-381C-A44B-85BF-0C35BBACB391}"/>
              </a:ext>
            </a:extLst>
          </p:cNvPr>
          <p:cNvPicPr>
            <a:picLocks noChangeAspect="1"/>
          </p:cNvPicPr>
          <p:nvPr/>
        </p:nvPicPr>
        <p:blipFill>
          <a:blip r:embed="rId2"/>
          <a:stretch>
            <a:fillRect/>
          </a:stretch>
        </p:blipFill>
        <p:spPr>
          <a:xfrm>
            <a:off x="1164021" y="978123"/>
            <a:ext cx="9623534" cy="5743352"/>
          </a:xfrm>
          <a:prstGeom prst="rect">
            <a:avLst/>
          </a:prstGeom>
        </p:spPr>
      </p:pic>
    </p:spTree>
    <p:extLst>
      <p:ext uri="{BB962C8B-B14F-4D97-AF65-F5344CB8AC3E}">
        <p14:creationId xmlns:p14="http://schemas.microsoft.com/office/powerpoint/2010/main" val="16394260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B03CA6-2458-F74A-A66B-ACA988F6EF82}"/>
              </a:ext>
            </a:extLst>
          </p:cNvPr>
          <p:cNvSpPr>
            <a:spLocks noGrp="1"/>
          </p:cNvSpPr>
          <p:nvPr>
            <p:ph type="title"/>
          </p:nvPr>
        </p:nvSpPr>
        <p:spPr/>
        <p:txBody>
          <a:bodyPr/>
          <a:lstStyle/>
          <a:p>
            <a:r>
              <a:rPr kumimoji="1" lang="en-US" altLang="zh-TW" dirty="0"/>
              <a:t>Optimizer (Cont’d)</a:t>
            </a:r>
            <a:endParaRPr kumimoji="1" lang="zh-TW" altLang="en-US" dirty="0"/>
          </a:p>
        </p:txBody>
      </p:sp>
      <p:sp>
        <p:nvSpPr>
          <p:cNvPr id="4" name="投影片編號版面配置區 3">
            <a:extLst>
              <a:ext uri="{FF2B5EF4-FFF2-40B4-BE49-F238E27FC236}">
                <a16:creationId xmlns:a16="http://schemas.microsoft.com/office/drawing/2014/main" id="{DA3B6298-59C2-134D-BCA9-167FD8BFC792}"/>
              </a:ext>
            </a:extLst>
          </p:cNvPr>
          <p:cNvSpPr>
            <a:spLocks noGrp="1"/>
          </p:cNvSpPr>
          <p:nvPr>
            <p:ph type="sldNum" idx="12"/>
          </p:nvPr>
        </p:nvSpPr>
        <p:spPr/>
        <p:txBody>
          <a:bodyPr/>
          <a:lstStyle/>
          <a:p>
            <a:fld id="{00000000-1234-1234-1234-123412341234}" type="slidenum">
              <a:rPr lang="en-US" smtClean="0"/>
              <a:pPr/>
              <a:t>78</a:t>
            </a:fld>
            <a:endParaRPr lang="en-US" dirty="0"/>
          </a:p>
        </p:txBody>
      </p:sp>
      <p:pic>
        <p:nvPicPr>
          <p:cNvPr id="5" name="Picture 4" descr="Intro to optimization in deep learning: Momentum, RMSProp and Adam">
            <a:extLst>
              <a:ext uri="{FF2B5EF4-FFF2-40B4-BE49-F238E27FC236}">
                <a16:creationId xmlns:a16="http://schemas.microsoft.com/office/drawing/2014/main" id="{CB368AC2-400F-A042-9D83-B99B67C35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3793" y="1690688"/>
            <a:ext cx="5356807" cy="4921610"/>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7BD925B4-A63A-3347-89CE-BF2068636A13}"/>
              </a:ext>
            </a:extLst>
          </p:cNvPr>
          <p:cNvSpPr txBox="1"/>
          <p:nvPr/>
        </p:nvSpPr>
        <p:spPr>
          <a:xfrm>
            <a:off x="3253793" y="6612298"/>
            <a:ext cx="4979248" cy="261610"/>
          </a:xfrm>
          <a:prstGeom prst="rect">
            <a:avLst/>
          </a:prstGeom>
          <a:noFill/>
        </p:spPr>
        <p:txBody>
          <a:bodyPr wrap="none" rtlCol="0">
            <a:spAutoFit/>
          </a:bodyPr>
          <a:lstStyle/>
          <a:p>
            <a:r>
              <a:rPr kumimoji="1" lang="en" altLang="zh-TW" sz="1100" dirty="0">
                <a:solidFill>
                  <a:schemeClr val="bg1">
                    <a:lumMod val="75000"/>
                  </a:schemeClr>
                </a:solidFill>
                <a:hlinkClick r:id="rId3"/>
              </a:rPr>
              <a:t>https://</a:t>
            </a:r>
            <a:r>
              <a:rPr kumimoji="1" lang="en" altLang="zh-TW" sz="1100" dirty="0" err="1">
                <a:solidFill>
                  <a:schemeClr val="bg1">
                    <a:lumMod val="75000"/>
                  </a:schemeClr>
                </a:solidFill>
                <a:hlinkClick r:id="rId3"/>
              </a:rPr>
              <a:t>blog.paperspace.com</a:t>
            </a:r>
            <a:r>
              <a:rPr kumimoji="1" lang="en" altLang="zh-TW" sz="1100" dirty="0">
                <a:solidFill>
                  <a:schemeClr val="bg1">
                    <a:lumMod val="75000"/>
                  </a:schemeClr>
                </a:solidFill>
                <a:hlinkClick r:id="rId3"/>
              </a:rPr>
              <a:t>/intro-to-optimization-momentum-</a:t>
            </a:r>
            <a:r>
              <a:rPr kumimoji="1" lang="en" altLang="zh-TW" sz="1100" dirty="0" err="1">
                <a:solidFill>
                  <a:schemeClr val="bg1">
                    <a:lumMod val="75000"/>
                  </a:schemeClr>
                </a:solidFill>
                <a:hlinkClick r:id="rId3"/>
              </a:rPr>
              <a:t>rmsprop</a:t>
            </a:r>
            <a:r>
              <a:rPr kumimoji="1" lang="en" altLang="zh-TW" sz="1100" dirty="0">
                <a:solidFill>
                  <a:schemeClr val="bg1">
                    <a:lumMod val="75000"/>
                  </a:schemeClr>
                </a:solidFill>
                <a:hlinkClick r:id="rId3"/>
              </a:rPr>
              <a:t>-</a:t>
            </a:r>
            <a:r>
              <a:rPr kumimoji="1" lang="en" altLang="zh-TW" sz="1100" dirty="0" err="1">
                <a:solidFill>
                  <a:schemeClr val="bg1">
                    <a:lumMod val="75000"/>
                  </a:schemeClr>
                </a:solidFill>
                <a:hlinkClick r:id="rId3"/>
              </a:rPr>
              <a:t>adam</a:t>
            </a:r>
            <a:r>
              <a:rPr kumimoji="1" lang="en" altLang="zh-TW" sz="1100" dirty="0">
                <a:solidFill>
                  <a:schemeClr val="bg1">
                    <a:lumMod val="75000"/>
                  </a:schemeClr>
                </a:solidFill>
                <a:hlinkClick r:id="rId3"/>
              </a:rPr>
              <a:t>/</a:t>
            </a:r>
            <a:endParaRPr kumimoji="1" lang="zh-TW" altLang="en-US" sz="1100" dirty="0">
              <a:solidFill>
                <a:schemeClr val="bg1">
                  <a:lumMod val="75000"/>
                </a:schemeClr>
              </a:solidFill>
            </a:endParaRPr>
          </a:p>
        </p:txBody>
      </p:sp>
    </p:spTree>
    <p:extLst>
      <p:ext uri="{BB962C8B-B14F-4D97-AF65-F5344CB8AC3E}">
        <p14:creationId xmlns:p14="http://schemas.microsoft.com/office/powerpoint/2010/main" val="19640920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AF64504-3075-4B4C-9BE2-E08812C10D25}"/>
              </a:ext>
            </a:extLst>
          </p:cNvPr>
          <p:cNvSpPr>
            <a:spLocks noGrp="1"/>
          </p:cNvSpPr>
          <p:nvPr>
            <p:ph type="title"/>
          </p:nvPr>
        </p:nvSpPr>
        <p:spPr/>
        <p:txBody>
          <a:bodyPr/>
          <a:lstStyle/>
          <a:p>
            <a:r>
              <a:rPr kumimoji="1" lang="en-US" altLang="zh-TW" dirty="0"/>
              <a:t>Learning Rate</a:t>
            </a:r>
            <a:endParaRPr kumimoji="1" lang="zh-TW" altLang="en-US" dirty="0"/>
          </a:p>
        </p:txBody>
      </p:sp>
      <p:sp>
        <p:nvSpPr>
          <p:cNvPr id="3" name="文字版面配置區 2">
            <a:extLst>
              <a:ext uri="{FF2B5EF4-FFF2-40B4-BE49-F238E27FC236}">
                <a16:creationId xmlns:a16="http://schemas.microsoft.com/office/drawing/2014/main" id="{1209D056-8A2B-B04D-9065-52F027BE6813}"/>
              </a:ext>
            </a:extLst>
          </p:cNvPr>
          <p:cNvSpPr>
            <a:spLocks noGrp="1"/>
          </p:cNvSpPr>
          <p:nvPr>
            <p:ph type="body" idx="1"/>
          </p:nvPr>
        </p:nvSpPr>
        <p:spPr>
          <a:xfrm>
            <a:off x="838200" y="1553164"/>
            <a:ext cx="10515600" cy="1461432"/>
          </a:xfrm>
        </p:spPr>
        <p:txBody>
          <a:bodyPr/>
          <a:lstStyle/>
          <a:p>
            <a:r>
              <a:rPr kumimoji="1" lang="en-US" altLang="zh-TW" dirty="0"/>
              <a:t>We can see that if we should have optimal learning rate.</a:t>
            </a:r>
          </a:p>
          <a:p>
            <a:r>
              <a:rPr kumimoji="1" lang="en-US" altLang="zh-TW" dirty="0"/>
              <a:t>It means we can’t let our model learn too fast or too low.</a:t>
            </a:r>
            <a:endParaRPr kumimoji="1" lang="zh-TW" altLang="en-US" dirty="0"/>
          </a:p>
        </p:txBody>
      </p:sp>
      <p:sp>
        <p:nvSpPr>
          <p:cNvPr id="4" name="投影片編號版面配置區 3">
            <a:extLst>
              <a:ext uri="{FF2B5EF4-FFF2-40B4-BE49-F238E27FC236}">
                <a16:creationId xmlns:a16="http://schemas.microsoft.com/office/drawing/2014/main" id="{EC713D88-10D5-9642-BB08-DA3D351A6E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79</a:t>
            </a:fld>
            <a:endParaRPr lang="en-US"/>
          </a:p>
        </p:txBody>
      </p:sp>
      <p:pic>
        <p:nvPicPr>
          <p:cNvPr id="1026" name="Picture 2" descr="iT 邦幫忙::一起幫忙解決難題，拯救IT 人的一天">
            <a:extLst>
              <a:ext uri="{FF2B5EF4-FFF2-40B4-BE49-F238E27FC236}">
                <a16:creationId xmlns:a16="http://schemas.microsoft.com/office/drawing/2014/main" id="{5B1E71F2-BC43-0341-8991-C2C3AC712B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6955" y="3014596"/>
            <a:ext cx="8618089" cy="3341754"/>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DF9754AB-80D1-264C-9366-E01D43B4293C}"/>
              </a:ext>
            </a:extLst>
          </p:cNvPr>
          <p:cNvSpPr txBox="1"/>
          <p:nvPr/>
        </p:nvSpPr>
        <p:spPr>
          <a:xfrm>
            <a:off x="4664232" y="6520853"/>
            <a:ext cx="2393604" cy="215444"/>
          </a:xfrm>
          <a:prstGeom prst="rect">
            <a:avLst/>
          </a:prstGeom>
          <a:noFill/>
        </p:spPr>
        <p:txBody>
          <a:bodyPr wrap="none" rtlCol="0">
            <a:spAutoFit/>
          </a:bodyPr>
          <a:lstStyle/>
          <a:p>
            <a:r>
              <a:rPr kumimoji="1" lang="en" altLang="zh-TW" sz="800" dirty="0">
                <a:solidFill>
                  <a:schemeClr val="bg1">
                    <a:lumMod val="75000"/>
                  </a:schemeClr>
                </a:solidFill>
              </a:rPr>
              <a:t>https://</a:t>
            </a:r>
            <a:r>
              <a:rPr kumimoji="1" lang="en" altLang="zh-TW" sz="800" dirty="0" err="1">
                <a:solidFill>
                  <a:schemeClr val="bg1">
                    <a:lumMod val="75000"/>
                  </a:schemeClr>
                </a:solidFill>
              </a:rPr>
              <a:t>ithelp.ithome.com.tw</a:t>
            </a:r>
            <a:r>
              <a:rPr kumimoji="1" lang="en" altLang="zh-TW" sz="800" dirty="0">
                <a:solidFill>
                  <a:schemeClr val="bg1">
                    <a:lumMod val="75000"/>
                  </a:schemeClr>
                </a:solidFill>
              </a:rPr>
              <a:t>/m/articles/10204032</a:t>
            </a:r>
            <a:endParaRPr kumimoji="1" lang="zh-TW" altLang="en-US" sz="800" dirty="0">
              <a:solidFill>
                <a:schemeClr val="bg1">
                  <a:lumMod val="75000"/>
                </a:schemeClr>
              </a:solidFill>
            </a:endParaRPr>
          </a:p>
        </p:txBody>
      </p:sp>
    </p:spTree>
    <p:extLst>
      <p:ext uri="{BB962C8B-B14F-4D97-AF65-F5344CB8AC3E}">
        <p14:creationId xmlns:p14="http://schemas.microsoft.com/office/powerpoint/2010/main" val="3958238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2052" name="Picture 4" descr="建構Python 深度學習的開發環境- DSA Learning">
            <a:extLst>
              <a:ext uri="{FF2B5EF4-FFF2-40B4-BE49-F238E27FC236}">
                <a16:creationId xmlns:a16="http://schemas.microsoft.com/office/drawing/2014/main" id="{96690ED4-8E2E-E946-A7C6-3135CAC6B8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0029" y="3345649"/>
            <a:ext cx="4090732" cy="3068049"/>
          </a:xfrm>
          <a:prstGeom prst="rect">
            <a:avLst/>
          </a:prstGeom>
          <a:noFill/>
          <a:extLst>
            <a:ext uri="{909E8E84-426E-40DD-AFC4-6F175D3DCCD1}">
              <a14:hiddenFill xmlns:a14="http://schemas.microsoft.com/office/drawing/2010/main">
                <a:solidFill>
                  <a:srgbClr val="FFFFFF"/>
                </a:solidFill>
              </a14:hiddenFill>
            </a:ext>
          </a:extLst>
        </p:spPr>
      </p:pic>
      <p:sp>
        <p:nvSpPr>
          <p:cNvPr id="108" name="Google Shape;108;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TensorFlow vs. Keras</a:t>
            </a:r>
            <a:endParaRPr/>
          </a:p>
        </p:txBody>
      </p:sp>
      <p:sp>
        <p:nvSpPr>
          <p:cNvPr id="109" name="Google Shape;109;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TensorFlow is a machine learning model build by C++, it can help user to train a machine learning model.</a:t>
            </a:r>
            <a:endParaRPr dirty="0"/>
          </a:p>
          <a:p>
            <a:pPr marL="228600" lvl="0" indent="-228600" algn="l" rtl="0">
              <a:lnSpc>
                <a:spcPct val="90000"/>
              </a:lnSpc>
              <a:spcBef>
                <a:spcPts val="1000"/>
              </a:spcBef>
              <a:spcAft>
                <a:spcPts val="0"/>
              </a:spcAft>
              <a:buClr>
                <a:schemeClr val="dk1"/>
              </a:buClr>
              <a:buSzPts val="2800"/>
              <a:buChar char="•"/>
            </a:pPr>
            <a:r>
              <a:rPr lang="en-US" dirty="0"/>
              <a:t>Keras is a package that can help users to invoke TensorFlow easier.</a:t>
            </a:r>
            <a:endParaRPr dirty="0"/>
          </a:p>
          <a:p>
            <a:pPr marL="228600" lvl="0" indent="-228600" algn="l" rtl="0">
              <a:lnSpc>
                <a:spcPct val="90000"/>
              </a:lnSpc>
              <a:spcBef>
                <a:spcPts val="1000"/>
              </a:spcBef>
              <a:spcAft>
                <a:spcPts val="0"/>
              </a:spcAft>
              <a:buClr>
                <a:schemeClr val="dk1"/>
              </a:buClr>
              <a:buSzPts val="2800"/>
              <a:buChar char="•"/>
            </a:pPr>
            <a:r>
              <a:rPr lang="en-US" dirty="0"/>
              <a:t>The functions Keras provided can help user to create and train a NN model easier.</a:t>
            </a:r>
            <a:endParaRPr dirty="0"/>
          </a:p>
        </p:txBody>
      </p:sp>
      <p:sp>
        <p:nvSpPr>
          <p:cNvPr id="110" name="Google Shape;110;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sp>
        <p:nvSpPr>
          <p:cNvPr id="2" name="文字方塊 1">
            <a:extLst>
              <a:ext uri="{FF2B5EF4-FFF2-40B4-BE49-F238E27FC236}">
                <a16:creationId xmlns:a16="http://schemas.microsoft.com/office/drawing/2014/main" id="{8ED0ECD7-FC12-124F-8467-629FB4C43067}"/>
              </a:ext>
            </a:extLst>
          </p:cNvPr>
          <p:cNvSpPr txBox="1"/>
          <p:nvPr/>
        </p:nvSpPr>
        <p:spPr>
          <a:xfrm>
            <a:off x="4405969" y="6369248"/>
            <a:ext cx="3058851" cy="215444"/>
          </a:xfrm>
          <a:prstGeom prst="rect">
            <a:avLst/>
          </a:prstGeom>
          <a:noFill/>
        </p:spPr>
        <p:txBody>
          <a:bodyPr wrap="none" rtlCol="0">
            <a:spAutoFit/>
          </a:bodyPr>
          <a:lstStyle/>
          <a:p>
            <a:r>
              <a:rPr kumimoji="1" lang="en" altLang="zh-TW" sz="800" dirty="0">
                <a:solidFill>
                  <a:schemeClr val="bg1">
                    <a:lumMod val="75000"/>
                  </a:schemeClr>
                </a:solidFill>
              </a:rPr>
              <a:t>https://</a:t>
            </a:r>
            <a:r>
              <a:rPr kumimoji="1" lang="en" altLang="zh-TW" sz="800" dirty="0" err="1">
                <a:solidFill>
                  <a:schemeClr val="bg1">
                    <a:lumMod val="75000"/>
                  </a:schemeClr>
                </a:solidFill>
              </a:rPr>
              <a:t>dsalearning.github.io</a:t>
            </a:r>
            <a:r>
              <a:rPr kumimoji="1" lang="en" altLang="zh-TW" sz="800" dirty="0">
                <a:solidFill>
                  <a:schemeClr val="bg1">
                    <a:lumMod val="75000"/>
                  </a:schemeClr>
                </a:solidFill>
              </a:rPr>
              <a:t>/</a:t>
            </a:r>
            <a:r>
              <a:rPr kumimoji="1" lang="en" altLang="zh-TW" sz="800" dirty="0" err="1">
                <a:solidFill>
                  <a:schemeClr val="bg1">
                    <a:lumMod val="75000"/>
                  </a:schemeClr>
                </a:solidFill>
              </a:rPr>
              <a:t>tf.keras</a:t>
            </a:r>
            <a:r>
              <a:rPr kumimoji="1" lang="en" altLang="zh-TW" sz="800" dirty="0">
                <a:solidFill>
                  <a:schemeClr val="bg1">
                    <a:lumMod val="75000"/>
                  </a:schemeClr>
                </a:solidFill>
              </a:rPr>
              <a:t>/2-2-tf-keras-python-dl-env/</a:t>
            </a:r>
            <a:endParaRPr kumimoji="1" lang="zh-TW" altLang="en-US" sz="800" dirty="0">
              <a:solidFill>
                <a:schemeClr val="bg1">
                  <a:lumMod val="75000"/>
                </a:schemeClr>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6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Results</a:t>
            </a:r>
            <a:endParaRPr/>
          </a:p>
        </p:txBody>
      </p:sp>
      <p:sp>
        <p:nvSpPr>
          <p:cNvPr id="459" name="Google Shape;459;p61"/>
          <p:cNvSpPr txBox="1">
            <a:spLocks noGrp="1"/>
          </p:cNvSpPr>
          <p:nvPr>
            <p:ph type="body" idx="1"/>
          </p:nvPr>
        </p:nvSpPr>
        <p:spPr>
          <a:xfrm>
            <a:off x="838200" y="1825625"/>
            <a:ext cx="10515600" cy="567379"/>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Underfitting</a:t>
            </a:r>
            <a:endParaRPr dirty="0"/>
          </a:p>
        </p:txBody>
      </p:sp>
      <p:sp>
        <p:nvSpPr>
          <p:cNvPr id="460" name="Google Shape;460;p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80</a:t>
            </a:fld>
            <a:endParaRPr/>
          </a:p>
        </p:txBody>
      </p:sp>
      <p:pic>
        <p:nvPicPr>
          <p:cNvPr id="461" name="Google Shape;461;p61"/>
          <p:cNvPicPr preferRelativeResize="0"/>
          <p:nvPr/>
        </p:nvPicPr>
        <p:blipFill rotWithShape="1">
          <a:blip r:embed="rId3">
            <a:alphaModFix/>
          </a:blip>
          <a:srcRect/>
          <a:stretch/>
        </p:blipFill>
        <p:spPr>
          <a:xfrm>
            <a:off x="838200" y="2763197"/>
            <a:ext cx="5016500" cy="3403600"/>
          </a:xfrm>
          <a:prstGeom prst="rect">
            <a:avLst/>
          </a:prstGeom>
          <a:noFill/>
          <a:ln>
            <a:noFill/>
          </a:ln>
        </p:spPr>
      </p:pic>
      <p:pic>
        <p:nvPicPr>
          <p:cNvPr id="462" name="Google Shape;462;p61"/>
          <p:cNvPicPr preferRelativeResize="0"/>
          <p:nvPr/>
        </p:nvPicPr>
        <p:blipFill rotWithShape="1">
          <a:blip r:embed="rId4">
            <a:alphaModFix/>
          </a:blip>
          <a:srcRect/>
          <a:stretch/>
        </p:blipFill>
        <p:spPr>
          <a:xfrm>
            <a:off x="6153150" y="2763197"/>
            <a:ext cx="4914900" cy="34036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6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Results of 50 Epochs</a:t>
            </a:r>
            <a:endParaRPr/>
          </a:p>
        </p:txBody>
      </p:sp>
      <p:pic>
        <p:nvPicPr>
          <p:cNvPr id="475" name="Google Shape;475;p63"/>
          <p:cNvPicPr preferRelativeResize="0">
            <a:picLocks noGrp="1"/>
          </p:cNvPicPr>
          <p:nvPr>
            <p:ph type="body" idx="1"/>
          </p:nvPr>
        </p:nvPicPr>
        <p:blipFill rotWithShape="1">
          <a:blip r:embed="rId3">
            <a:alphaModFix/>
          </a:blip>
          <a:srcRect/>
          <a:stretch/>
        </p:blipFill>
        <p:spPr>
          <a:xfrm>
            <a:off x="838200" y="2552413"/>
            <a:ext cx="4914900" cy="3403600"/>
          </a:xfrm>
          <a:prstGeom prst="rect">
            <a:avLst/>
          </a:prstGeom>
          <a:noFill/>
          <a:ln>
            <a:noFill/>
          </a:ln>
        </p:spPr>
      </p:pic>
      <p:sp>
        <p:nvSpPr>
          <p:cNvPr id="476" name="Google Shape;476;p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81</a:t>
            </a:fld>
            <a:endParaRPr/>
          </a:p>
        </p:txBody>
      </p:sp>
      <p:pic>
        <p:nvPicPr>
          <p:cNvPr id="477" name="Google Shape;477;p63"/>
          <p:cNvPicPr preferRelativeResize="0"/>
          <p:nvPr/>
        </p:nvPicPr>
        <p:blipFill rotWithShape="1">
          <a:blip r:embed="rId4">
            <a:alphaModFix/>
          </a:blip>
          <a:srcRect/>
          <a:stretch/>
        </p:blipFill>
        <p:spPr>
          <a:xfrm>
            <a:off x="6096000" y="2552413"/>
            <a:ext cx="4965700" cy="34036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6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Results of 70 Epochs</a:t>
            </a:r>
            <a:endParaRPr/>
          </a:p>
        </p:txBody>
      </p:sp>
      <p:sp>
        <p:nvSpPr>
          <p:cNvPr id="483" name="Google Shape;483;p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82</a:t>
            </a:fld>
            <a:endParaRPr/>
          </a:p>
        </p:txBody>
      </p:sp>
      <p:pic>
        <p:nvPicPr>
          <p:cNvPr id="484" name="Google Shape;484;p64"/>
          <p:cNvPicPr preferRelativeResize="0"/>
          <p:nvPr/>
        </p:nvPicPr>
        <p:blipFill rotWithShape="1">
          <a:blip r:embed="rId3">
            <a:alphaModFix/>
          </a:blip>
          <a:srcRect/>
          <a:stretch/>
        </p:blipFill>
        <p:spPr>
          <a:xfrm>
            <a:off x="838200" y="2427591"/>
            <a:ext cx="4965700" cy="3403600"/>
          </a:xfrm>
          <a:prstGeom prst="rect">
            <a:avLst/>
          </a:prstGeom>
          <a:noFill/>
          <a:ln>
            <a:noFill/>
          </a:ln>
        </p:spPr>
      </p:pic>
      <p:pic>
        <p:nvPicPr>
          <p:cNvPr id="485" name="Google Shape;485;p64"/>
          <p:cNvPicPr preferRelativeResize="0"/>
          <p:nvPr/>
        </p:nvPicPr>
        <p:blipFill rotWithShape="1">
          <a:blip r:embed="rId4">
            <a:alphaModFix/>
          </a:blip>
          <a:srcRect/>
          <a:stretch/>
        </p:blipFill>
        <p:spPr>
          <a:xfrm>
            <a:off x="6388100" y="2427591"/>
            <a:ext cx="4965700" cy="34036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6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Results</a:t>
            </a:r>
            <a:endParaRPr/>
          </a:p>
        </p:txBody>
      </p:sp>
      <p:sp>
        <p:nvSpPr>
          <p:cNvPr id="491" name="Google Shape;491;p6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Seems 50 epochs is the best solution.</a:t>
            </a:r>
            <a:endParaRPr/>
          </a:p>
          <a:p>
            <a:pPr marL="228600" lvl="0" indent="-228600" algn="l" rtl="0">
              <a:lnSpc>
                <a:spcPct val="90000"/>
              </a:lnSpc>
              <a:spcBef>
                <a:spcPts val="1000"/>
              </a:spcBef>
              <a:spcAft>
                <a:spcPts val="0"/>
              </a:spcAft>
              <a:buClr>
                <a:schemeClr val="dk1"/>
              </a:buClr>
              <a:buSzPts val="2800"/>
              <a:buChar char="•"/>
            </a:pPr>
            <a:r>
              <a:rPr lang="en-US"/>
              <a:t>Next step is to save our model.</a:t>
            </a:r>
            <a:endParaRPr/>
          </a:p>
        </p:txBody>
      </p:sp>
      <p:sp>
        <p:nvSpPr>
          <p:cNvPr id="492" name="Google Shape;492;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F48DBD-F09A-A04D-B637-9667768E6AB8}"/>
              </a:ext>
            </a:extLst>
          </p:cNvPr>
          <p:cNvSpPr>
            <a:spLocks noGrp="1"/>
          </p:cNvSpPr>
          <p:nvPr>
            <p:ph type="title"/>
          </p:nvPr>
        </p:nvSpPr>
        <p:spPr/>
        <p:txBody>
          <a:bodyPr/>
          <a:lstStyle/>
          <a:p>
            <a:r>
              <a:rPr kumimoji="1" lang="en-US" altLang="zh-TW" dirty="0"/>
              <a:t>Outline</a:t>
            </a:r>
            <a:endParaRPr kumimoji="1" lang="zh-TW" altLang="en-US" dirty="0"/>
          </a:p>
        </p:txBody>
      </p:sp>
      <p:pic>
        <p:nvPicPr>
          <p:cNvPr id="7" name="圖片 6">
            <a:extLst>
              <a:ext uri="{FF2B5EF4-FFF2-40B4-BE49-F238E27FC236}">
                <a16:creationId xmlns:a16="http://schemas.microsoft.com/office/drawing/2014/main" id="{91837C49-6AC1-C243-A372-5A1E1DBDCF53}"/>
              </a:ext>
            </a:extLst>
          </p:cNvPr>
          <p:cNvPicPr>
            <a:picLocks noChangeAspect="1"/>
          </p:cNvPicPr>
          <p:nvPr/>
        </p:nvPicPr>
        <p:blipFill>
          <a:blip r:embed="rId2"/>
          <a:stretch>
            <a:fillRect/>
          </a:stretch>
        </p:blipFill>
        <p:spPr>
          <a:xfrm>
            <a:off x="247650" y="2159000"/>
            <a:ext cx="11696700" cy="2540000"/>
          </a:xfrm>
          <a:prstGeom prst="rect">
            <a:avLst/>
          </a:prstGeom>
        </p:spPr>
      </p:pic>
    </p:spTree>
    <p:extLst>
      <p:ext uri="{BB962C8B-B14F-4D97-AF65-F5344CB8AC3E}">
        <p14:creationId xmlns:p14="http://schemas.microsoft.com/office/powerpoint/2010/main" val="20725052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6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Save the Model</a:t>
            </a:r>
            <a:endParaRPr/>
          </a:p>
        </p:txBody>
      </p:sp>
      <p:sp>
        <p:nvSpPr>
          <p:cNvPr id="498" name="Google Shape;498;p66"/>
          <p:cNvSpPr txBox="1">
            <a:spLocks noGrp="1"/>
          </p:cNvSpPr>
          <p:nvPr>
            <p:ph type="body" idx="1"/>
          </p:nvPr>
        </p:nvSpPr>
        <p:spPr>
          <a:xfrm>
            <a:off x="838200" y="1825625"/>
            <a:ext cx="10515600" cy="1141311"/>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You can save your trained model for next time prediction with these steps.</a:t>
            </a:r>
            <a:endParaRPr/>
          </a:p>
        </p:txBody>
      </p:sp>
      <p:sp>
        <p:nvSpPr>
          <p:cNvPr id="499" name="Google Shape;499;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85</a:t>
            </a:fld>
            <a:endParaRPr/>
          </a:p>
        </p:txBody>
      </p:sp>
      <p:pic>
        <p:nvPicPr>
          <p:cNvPr id="2" name="圖片 1">
            <a:extLst>
              <a:ext uri="{FF2B5EF4-FFF2-40B4-BE49-F238E27FC236}">
                <a16:creationId xmlns:a16="http://schemas.microsoft.com/office/drawing/2014/main" id="{2F27FBF7-0728-3F4C-A106-8747D5E321BC}"/>
              </a:ext>
            </a:extLst>
          </p:cNvPr>
          <p:cNvPicPr>
            <a:picLocks noChangeAspect="1"/>
          </p:cNvPicPr>
          <p:nvPr/>
        </p:nvPicPr>
        <p:blipFill>
          <a:blip r:embed="rId3"/>
          <a:stretch>
            <a:fillRect/>
          </a:stretch>
        </p:blipFill>
        <p:spPr>
          <a:xfrm>
            <a:off x="2255899" y="3891065"/>
            <a:ext cx="7883399" cy="833821"/>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E297E6-6D2B-CF44-9BC0-9CB1D2E7F135}"/>
              </a:ext>
            </a:extLst>
          </p:cNvPr>
          <p:cNvSpPr>
            <a:spLocks noGrp="1"/>
          </p:cNvSpPr>
          <p:nvPr>
            <p:ph type="title"/>
          </p:nvPr>
        </p:nvSpPr>
        <p:spPr/>
        <p:txBody>
          <a:bodyPr/>
          <a:lstStyle/>
          <a:p>
            <a:r>
              <a:rPr kumimoji="1" lang="en-US" altLang="zh-TW" dirty="0"/>
              <a:t>Outline</a:t>
            </a:r>
            <a:endParaRPr kumimoji="1" lang="zh-TW" altLang="en-US" dirty="0"/>
          </a:p>
        </p:txBody>
      </p:sp>
      <p:pic>
        <p:nvPicPr>
          <p:cNvPr id="5" name="圖片 4">
            <a:extLst>
              <a:ext uri="{FF2B5EF4-FFF2-40B4-BE49-F238E27FC236}">
                <a16:creationId xmlns:a16="http://schemas.microsoft.com/office/drawing/2014/main" id="{D26D70E9-C9F7-844C-8172-086A6CA5F341}"/>
              </a:ext>
            </a:extLst>
          </p:cNvPr>
          <p:cNvPicPr>
            <a:picLocks noChangeAspect="1"/>
          </p:cNvPicPr>
          <p:nvPr/>
        </p:nvPicPr>
        <p:blipFill>
          <a:blip r:embed="rId2"/>
          <a:stretch>
            <a:fillRect/>
          </a:stretch>
        </p:blipFill>
        <p:spPr>
          <a:xfrm>
            <a:off x="247650" y="2159000"/>
            <a:ext cx="11696700" cy="2540000"/>
          </a:xfrm>
          <a:prstGeom prst="rect">
            <a:avLst/>
          </a:prstGeom>
        </p:spPr>
      </p:pic>
    </p:spTree>
    <p:extLst>
      <p:ext uri="{BB962C8B-B14F-4D97-AF65-F5344CB8AC3E}">
        <p14:creationId xmlns:p14="http://schemas.microsoft.com/office/powerpoint/2010/main" val="26903250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6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Loading Saved Model to Predict</a:t>
            </a:r>
            <a:endParaRPr/>
          </a:p>
        </p:txBody>
      </p:sp>
      <p:sp>
        <p:nvSpPr>
          <p:cNvPr id="506" name="Google Shape;506;p67"/>
          <p:cNvSpPr txBox="1">
            <a:spLocks noGrp="1"/>
          </p:cNvSpPr>
          <p:nvPr>
            <p:ph type="body" idx="1"/>
          </p:nvPr>
        </p:nvSpPr>
        <p:spPr>
          <a:xfrm>
            <a:off x="838200" y="1825625"/>
            <a:ext cx="10515600" cy="53819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You can load the local model with simple steps:</a:t>
            </a:r>
            <a:endParaRPr/>
          </a:p>
        </p:txBody>
      </p:sp>
      <p:sp>
        <p:nvSpPr>
          <p:cNvPr id="507" name="Google Shape;507;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87</a:t>
            </a:fld>
            <a:endParaRPr/>
          </a:p>
        </p:txBody>
      </p:sp>
      <p:sp>
        <p:nvSpPr>
          <p:cNvPr id="509" name="Google Shape;509;p67"/>
          <p:cNvSpPr txBox="1"/>
          <p:nvPr/>
        </p:nvSpPr>
        <p:spPr>
          <a:xfrm>
            <a:off x="838200" y="4225082"/>
            <a:ext cx="10515600" cy="538196"/>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chemeClr val="dk1"/>
              </a:buClr>
              <a:buSzPts val="2800"/>
              <a:buFont typeface="Arial"/>
              <a:buChar char="•"/>
            </a:pPr>
            <a:r>
              <a:rPr lang="en-US" sz="2800" b="0" i="0" u="none" strike="noStrike" cap="none">
                <a:solidFill>
                  <a:schemeClr val="dk1"/>
                </a:solidFill>
                <a:latin typeface="Times New Roman"/>
                <a:ea typeface="Times New Roman"/>
                <a:cs typeface="Times New Roman"/>
                <a:sym typeface="Times New Roman"/>
              </a:rPr>
              <a:t>After loaded, this model can be used for prediction.</a:t>
            </a:r>
            <a:endParaRPr sz="2800" b="0" i="0" u="none" strike="noStrike" cap="none">
              <a:solidFill>
                <a:schemeClr val="dk1"/>
              </a:solidFill>
              <a:latin typeface="Times New Roman"/>
              <a:ea typeface="Times New Roman"/>
              <a:cs typeface="Times New Roman"/>
              <a:sym typeface="Times New Roman"/>
            </a:endParaRPr>
          </a:p>
        </p:txBody>
      </p:sp>
      <p:pic>
        <p:nvPicPr>
          <p:cNvPr id="2" name="圖片 1">
            <a:extLst>
              <a:ext uri="{FF2B5EF4-FFF2-40B4-BE49-F238E27FC236}">
                <a16:creationId xmlns:a16="http://schemas.microsoft.com/office/drawing/2014/main" id="{4FA7E319-C69E-B04A-8DD6-32D1DDFC50AD}"/>
              </a:ext>
            </a:extLst>
          </p:cNvPr>
          <p:cNvPicPr>
            <a:picLocks noChangeAspect="1"/>
          </p:cNvPicPr>
          <p:nvPr/>
        </p:nvPicPr>
        <p:blipFill>
          <a:blip r:embed="rId3"/>
          <a:stretch>
            <a:fillRect/>
          </a:stretch>
        </p:blipFill>
        <p:spPr>
          <a:xfrm>
            <a:off x="1686911" y="2699560"/>
            <a:ext cx="7620000" cy="116840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dirty="0"/>
              <a:t>Pre-processing</a:t>
            </a:r>
            <a:endParaRPr dirty="0"/>
          </a:p>
        </p:txBody>
      </p:sp>
      <p:sp>
        <p:nvSpPr>
          <p:cNvPr id="515" name="Google Shape;515;p68"/>
          <p:cNvSpPr txBox="1">
            <a:spLocks noGrp="1"/>
          </p:cNvSpPr>
          <p:nvPr>
            <p:ph type="body" idx="1"/>
          </p:nvPr>
        </p:nvSpPr>
        <p:spPr>
          <a:xfrm>
            <a:off x="838200" y="1825625"/>
            <a:ext cx="10515600" cy="145259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We should do the same steps to the data we intended to predict as the training data.</a:t>
            </a:r>
            <a:endParaRPr/>
          </a:p>
          <a:p>
            <a:pPr marL="228600" lvl="0" indent="-228600" algn="l" rtl="0">
              <a:lnSpc>
                <a:spcPct val="90000"/>
              </a:lnSpc>
              <a:spcBef>
                <a:spcPts val="1000"/>
              </a:spcBef>
              <a:spcAft>
                <a:spcPts val="0"/>
              </a:spcAft>
              <a:buClr>
                <a:schemeClr val="dk1"/>
              </a:buClr>
              <a:buSzPts val="2800"/>
              <a:buChar char="•"/>
            </a:pPr>
            <a:r>
              <a:rPr lang="en-US"/>
              <a:t>Just do that quickly.</a:t>
            </a:r>
            <a:endParaRPr/>
          </a:p>
        </p:txBody>
      </p:sp>
      <p:sp>
        <p:nvSpPr>
          <p:cNvPr id="516" name="Google Shape;516;p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88</a:t>
            </a:fld>
            <a:endParaRPr/>
          </a:p>
        </p:txBody>
      </p:sp>
      <p:pic>
        <p:nvPicPr>
          <p:cNvPr id="2" name="圖片 1">
            <a:extLst>
              <a:ext uri="{FF2B5EF4-FFF2-40B4-BE49-F238E27FC236}">
                <a16:creationId xmlns:a16="http://schemas.microsoft.com/office/drawing/2014/main" id="{550C7667-E985-7442-B007-2407B40FFC28}"/>
              </a:ext>
            </a:extLst>
          </p:cNvPr>
          <p:cNvPicPr>
            <a:picLocks noChangeAspect="1"/>
          </p:cNvPicPr>
          <p:nvPr/>
        </p:nvPicPr>
        <p:blipFill>
          <a:blip r:embed="rId3"/>
          <a:stretch>
            <a:fillRect/>
          </a:stretch>
        </p:blipFill>
        <p:spPr>
          <a:xfrm>
            <a:off x="357351" y="3429000"/>
            <a:ext cx="11477297" cy="1031405"/>
          </a:xfrm>
          <a:prstGeom prst="rect">
            <a:avLst/>
          </a:prstGeom>
        </p:spPr>
      </p:pic>
      <p:pic>
        <p:nvPicPr>
          <p:cNvPr id="3" name="圖片 2">
            <a:extLst>
              <a:ext uri="{FF2B5EF4-FFF2-40B4-BE49-F238E27FC236}">
                <a16:creationId xmlns:a16="http://schemas.microsoft.com/office/drawing/2014/main" id="{F112F081-773C-6E42-9E3E-A15AA86E5A54}"/>
              </a:ext>
            </a:extLst>
          </p:cNvPr>
          <p:cNvPicPr>
            <a:picLocks noChangeAspect="1"/>
          </p:cNvPicPr>
          <p:nvPr/>
        </p:nvPicPr>
        <p:blipFill>
          <a:blip r:embed="rId4"/>
          <a:stretch>
            <a:fillRect/>
          </a:stretch>
        </p:blipFill>
        <p:spPr>
          <a:xfrm>
            <a:off x="1605675" y="4628580"/>
            <a:ext cx="8623300" cy="209550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lvl="0"/>
            <a:r>
              <a:rPr lang="en-US" altLang="zh-TW" dirty="0"/>
              <a:t>Pre-processing </a:t>
            </a:r>
            <a:r>
              <a:rPr lang="en-US" dirty="0"/>
              <a:t>(Cont’d)</a:t>
            </a:r>
            <a:endParaRPr dirty="0"/>
          </a:p>
        </p:txBody>
      </p:sp>
      <p:sp>
        <p:nvSpPr>
          <p:cNvPr id="524" name="Google Shape;524;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89</a:t>
            </a:fld>
            <a:endParaRPr/>
          </a:p>
        </p:txBody>
      </p:sp>
      <p:sp>
        <p:nvSpPr>
          <p:cNvPr id="526" name="Google Shape;526;p69"/>
          <p:cNvSpPr txBox="1">
            <a:spLocks noGrp="1"/>
          </p:cNvSpPr>
          <p:nvPr>
            <p:ph type="body" idx="1"/>
          </p:nvPr>
        </p:nvSpPr>
        <p:spPr>
          <a:xfrm>
            <a:off x="838200" y="1825625"/>
            <a:ext cx="10515600" cy="55471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Keep doing the pre-processing of our data.</a:t>
            </a:r>
            <a:endParaRPr/>
          </a:p>
          <a:p>
            <a:pPr marL="228600" lvl="0" indent="-50800" algn="l" rtl="0">
              <a:lnSpc>
                <a:spcPct val="90000"/>
              </a:lnSpc>
              <a:spcBef>
                <a:spcPts val="1000"/>
              </a:spcBef>
              <a:spcAft>
                <a:spcPts val="0"/>
              </a:spcAft>
              <a:buClr>
                <a:schemeClr val="dk1"/>
              </a:buClr>
              <a:buSzPts val="2800"/>
              <a:buNone/>
            </a:pPr>
            <a:endParaRPr/>
          </a:p>
        </p:txBody>
      </p:sp>
      <p:pic>
        <p:nvPicPr>
          <p:cNvPr id="2" name="圖片 1">
            <a:extLst>
              <a:ext uri="{FF2B5EF4-FFF2-40B4-BE49-F238E27FC236}">
                <a16:creationId xmlns:a16="http://schemas.microsoft.com/office/drawing/2014/main" id="{0652F571-FDEC-594E-B81B-E9C8472F4AB6}"/>
              </a:ext>
            </a:extLst>
          </p:cNvPr>
          <p:cNvPicPr>
            <a:picLocks noChangeAspect="1"/>
          </p:cNvPicPr>
          <p:nvPr/>
        </p:nvPicPr>
        <p:blipFill>
          <a:blip r:embed="rId3"/>
          <a:stretch>
            <a:fillRect/>
          </a:stretch>
        </p:blipFill>
        <p:spPr>
          <a:xfrm>
            <a:off x="578069" y="3429000"/>
            <a:ext cx="11035862" cy="87625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64E297-18FA-754E-8F9C-39D276648703}"/>
              </a:ext>
            </a:extLst>
          </p:cNvPr>
          <p:cNvSpPr>
            <a:spLocks noGrp="1"/>
          </p:cNvSpPr>
          <p:nvPr>
            <p:ph type="title"/>
          </p:nvPr>
        </p:nvSpPr>
        <p:spPr/>
        <p:txBody>
          <a:bodyPr/>
          <a:lstStyle/>
          <a:p>
            <a:r>
              <a:rPr kumimoji="1" lang="en-US" altLang="zh-TW" dirty="0"/>
              <a:t>Google Colab</a:t>
            </a:r>
            <a:endParaRPr kumimoji="1" lang="zh-TW" altLang="en-US" dirty="0"/>
          </a:p>
        </p:txBody>
      </p:sp>
      <p:sp>
        <p:nvSpPr>
          <p:cNvPr id="3" name="文字版面配置區 2">
            <a:extLst>
              <a:ext uri="{FF2B5EF4-FFF2-40B4-BE49-F238E27FC236}">
                <a16:creationId xmlns:a16="http://schemas.microsoft.com/office/drawing/2014/main" id="{AA672987-BA5A-B446-878E-28B63FD79BBE}"/>
              </a:ext>
            </a:extLst>
          </p:cNvPr>
          <p:cNvSpPr>
            <a:spLocks noGrp="1"/>
          </p:cNvSpPr>
          <p:nvPr>
            <p:ph type="body" idx="1"/>
          </p:nvPr>
        </p:nvSpPr>
        <p:spPr/>
        <p:txBody>
          <a:bodyPr/>
          <a:lstStyle/>
          <a:p>
            <a:r>
              <a:rPr kumimoji="1" lang="en-US" altLang="zh-TW" dirty="0"/>
              <a:t>Before we start coding, we should know how to use google colab.</a:t>
            </a:r>
          </a:p>
          <a:p>
            <a:r>
              <a:rPr kumimoji="1" lang="en-US" altLang="zh-TW" dirty="0"/>
              <a:t>Google colab makes you able to write &amp; run python code online.</a:t>
            </a:r>
          </a:p>
          <a:p>
            <a:r>
              <a:rPr kumimoji="1" lang="en-US" altLang="zh-TW" dirty="0"/>
              <a:t>The most important is Google colab provides free GPU resource for machine learning model training.</a:t>
            </a:r>
            <a:endParaRPr kumimoji="1" lang="zh-TW" altLang="en-US" dirty="0"/>
          </a:p>
        </p:txBody>
      </p:sp>
      <p:sp>
        <p:nvSpPr>
          <p:cNvPr id="4" name="投影片編號版面配置區 3">
            <a:extLst>
              <a:ext uri="{FF2B5EF4-FFF2-40B4-BE49-F238E27FC236}">
                <a16:creationId xmlns:a16="http://schemas.microsoft.com/office/drawing/2014/main" id="{E763507A-0655-FF43-9CE4-A68A0D8A7E4B}"/>
              </a:ext>
            </a:extLst>
          </p:cNvPr>
          <p:cNvSpPr>
            <a:spLocks noGrp="1"/>
          </p:cNvSpPr>
          <p:nvPr>
            <p:ph type="sldNum" idx="12"/>
          </p:nvPr>
        </p:nvSpPr>
        <p:spPr/>
        <p:txBody>
          <a:bodyPr/>
          <a:lstStyle/>
          <a:p>
            <a:fld id="{00000000-1234-1234-1234-123412341234}" type="slidenum">
              <a:rPr lang="en-US" smtClean="0"/>
              <a:pPr/>
              <a:t>9</a:t>
            </a:fld>
            <a:endParaRPr lang="en-US" dirty="0"/>
          </a:p>
        </p:txBody>
      </p:sp>
      <p:pic>
        <p:nvPicPr>
          <p:cNvPr id="6146" name="Picture 2" descr="如何使用Google Colab 提供的免費GPU - Clay-Technology World">
            <a:extLst>
              <a:ext uri="{FF2B5EF4-FFF2-40B4-BE49-F238E27FC236}">
                <a16:creationId xmlns:a16="http://schemas.microsoft.com/office/drawing/2014/main" id="{60C91A76-513A-1048-A1AB-D957D91AA8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0609" y="3909446"/>
            <a:ext cx="6670782" cy="2948554"/>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A94D234F-DDBB-4940-8738-E8772B6E02CD}"/>
              </a:ext>
            </a:extLst>
          </p:cNvPr>
          <p:cNvSpPr txBox="1"/>
          <p:nvPr/>
        </p:nvSpPr>
        <p:spPr>
          <a:xfrm>
            <a:off x="4614664" y="6630967"/>
            <a:ext cx="2962671" cy="215444"/>
          </a:xfrm>
          <a:prstGeom prst="rect">
            <a:avLst/>
          </a:prstGeom>
          <a:noFill/>
        </p:spPr>
        <p:txBody>
          <a:bodyPr wrap="none" rtlCol="0">
            <a:spAutoFit/>
          </a:bodyPr>
          <a:lstStyle/>
          <a:p>
            <a:r>
              <a:rPr kumimoji="1" lang="en" altLang="zh-TW" sz="800" dirty="0">
                <a:solidFill>
                  <a:schemeClr val="bg1">
                    <a:lumMod val="75000"/>
                  </a:schemeClr>
                </a:solidFill>
              </a:rPr>
              <a:t>https://clay-</a:t>
            </a:r>
            <a:r>
              <a:rPr kumimoji="1" lang="en" altLang="zh-TW" sz="800" dirty="0" err="1">
                <a:solidFill>
                  <a:schemeClr val="bg1">
                    <a:lumMod val="75000"/>
                  </a:schemeClr>
                </a:solidFill>
              </a:rPr>
              <a:t>atlas.com</a:t>
            </a:r>
            <a:r>
              <a:rPr kumimoji="1" lang="en" altLang="zh-TW" sz="800" dirty="0">
                <a:solidFill>
                  <a:schemeClr val="bg1">
                    <a:lumMod val="75000"/>
                  </a:schemeClr>
                </a:solidFill>
              </a:rPr>
              <a:t>/blog/2019/09/29/</a:t>
            </a:r>
            <a:r>
              <a:rPr kumimoji="1" lang="en" altLang="zh-TW" sz="800" dirty="0" err="1">
                <a:solidFill>
                  <a:schemeClr val="bg1">
                    <a:lumMod val="75000"/>
                  </a:schemeClr>
                </a:solidFill>
              </a:rPr>
              <a:t>colab</a:t>
            </a:r>
            <a:r>
              <a:rPr kumimoji="1" lang="en" altLang="zh-TW" sz="800" dirty="0">
                <a:solidFill>
                  <a:schemeClr val="bg1">
                    <a:lumMod val="75000"/>
                  </a:schemeClr>
                </a:solidFill>
              </a:rPr>
              <a:t>-</a:t>
            </a:r>
            <a:r>
              <a:rPr kumimoji="1" lang="en" altLang="zh-TW" sz="800" dirty="0" err="1">
                <a:solidFill>
                  <a:schemeClr val="bg1">
                    <a:lumMod val="75000"/>
                  </a:schemeClr>
                </a:solidFill>
              </a:rPr>
              <a:t>chinese</a:t>
            </a:r>
            <a:r>
              <a:rPr kumimoji="1" lang="en" altLang="zh-TW" sz="800" dirty="0">
                <a:solidFill>
                  <a:schemeClr val="bg1">
                    <a:lumMod val="75000"/>
                  </a:schemeClr>
                </a:solidFill>
              </a:rPr>
              <a:t>-tutorial/</a:t>
            </a:r>
            <a:endParaRPr kumimoji="1" lang="zh-TW" altLang="en-US" sz="800" dirty="0">
              <a:solidFill>
                <a:schemeClr val="bg1">
                  <a:lumMod val="75000"/>
                </a:schemeClr>
              </a:solidFill>
            </a:endParaRPr>
          </a:p>
        </p:txBody>
      </p:sp>
    </p:spTree>
    <p:extLst>
      <p:ext uri="{BB962C8B-B14F-4D97-AF65-F5344CB8AC3E}">
        <p14:creationId xmlns:p14="http://schemas.microsoft.com/office/powerpoint/2010/main" val="3018346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Prediction </a:t>
            </a:r>
            <a:endParaRPr/>
          </a:p>
        </p:txBody>
      </p:sp>
      <p:sp>
        <p:nvSpPr>
          <p:cNvPr id="532" name="Google Shape;532;p70"/>
          <p:cNvSpPr txBox="1">
            <a:spLocks noGrp="1"/>
          </p:cNvSpPr>
          <p:nvPr>
            <p:ph type="body" idx="1"/>
          </p:nvPr>
        </p:nvSpPr>
        <p:spPr>
          <a:xfrm>
            <a:off x="838200" y="1825625"/>
            <a:ext cx="10515600" cy="55471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You can do the prediction with:</a:t>
            </a:r>
            <a:endParaRPr dirty="0"/>
          </a:p>
          <a:p>
            <a:pPr marL="228600" lvl="0" indent="-50800" algn="l" rtl="0">
              <a:lnSpc>
                <a:spcPct val="90000"/>
              </a:lnSpc>
              <a:spcBef>
                <a:spcPts val="1000"/>
              </a:spcBef>
              <a:spcAft>
                <a:spcPts val="0"/>
              </a:spcAft>
              <a:buClr>
                <a:schemeClr val="dk1"/>
              </a:buClr>
              <a:buSzPts val="2800"/>
              <a:buNone/>
            </a:pPr>
            <a:endParaRPr dirty="0"/>
          </a:p>
        </p:txBody>
      </p:sp>
      <p:sp>
        <p:nvSpPr>
          <p:cNvPr id="533" name="Google Shape;533;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90</a:t>
            </a:fld>
            <a:endParaRPr/>
          </a:p>
        </p:txBody>
      </p:sp>
      <p:sp>
        <p:nvSpPr>
          <p:cNvPr id="535" name="Google Shape;535;p70"/>
          <p:cNvSpPr txBox="1"/>
          <p:nvPr/>
        </p:nvSpPr>
        <p:spPr>
          <a:xfrm>
            <a:off x="838200" y="4090987"/>
            <a:ext cx="10515600" cy="554718"/>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chemeClr val="dk1"/>
              </a:buClr>
              <a:buSzPts val="2800"/>
              <a:buFont typeface="Arial"/>
              <a:buChar char="•"/>
            </a:pPr>
            <a:r>
              <a:rPr lang="en-US" sz="2800" b="0" i="0" u="none" strike="noStrike" cap="none" dirty="0">
                <a:solidFill>
                  <a:schemeClr val="dk1"/>
                </a:solidFill>
                <a:latin typeface="Times New Roman"/>
                <a:ea typeface="Times New Roman"/>
                <a:cs typeface="Times New Roman"/>
                <a:sym typeface="Times New Roman"/>
              </a:rPr>
              <a:t>Just one step, does it easy enough?</a:t>
            </a:r>
            <a:endParaRPr sz="1400" b="0" i="0" u="none" strike="noStrike" cap="none" dirty="0">
              <a:solidFill>
                <a:srgbClr val="000000"/>
              </a:solidFill>
              <a:latin typeface="Arial"/>
              <a:ea typeface="Arial"/>
              <a:cs typeface="Arial"/>
              <a:sym typeface="Arial"/>
            </a:endParaRPr>
          </a:p>
          <a:p>
            <a:pPr marL="228600" marR="0" lvl="0" indent="-50800" algn="l" rtl="0">
              <a:lnSpc>
                <a:spcPct val="90000"/>
              </a:lnSpc>
              <a:spcBef>
                <a:spcPts val="1000"/>
              </a:spcBef>
              <a:spcAft>
                <a:spcPts val="0"/>
              </a:spcAft>
              <a:buClr>
                <a:schemeClr val="dk1"/>
              </a:buClr>
              <a:buSzPts val="2800"/>
              <a:buFont typeface="Arial"/>
              <a:buNone/>
            </a:pPr>
            <a:endParaRPr sz="2800" b="0" i="0" u="none" strike="noStrike" cap="none" dirty="0">
              <a:solidFill>
                <a:schemeClr val="dk1"/>
              </a:solidFill>
              <a:latin typeface="Times New Roman"/>
              <a:ea typeface="Times New Roman"/>
              <a:cs typeface="Times New Roman"/>
              <a:sym typeface="Times New Roman"/>
            </a:endParaRPr>
          </a:p>
        </p:txBody>
      </p:sp>
      <p:pic>
        <p:nvPicPr>
          <p:cNvPr id="2" name="圖片 1">
            <a:extLst>
              <a:ext uri="{FF2B5EF4-FFF2-40B4-BE49-F238E27FC236}">
                <a16:creationId xmlns:a16="http://schemas.microsoft.com/office/drawing/2014/main" id="{7B4EF6EC-BD14-774F-B49D-23271AEC86B6}"/>
              </a:ext>
            </a:extLst>
          </p:cNvPr>
          <p:cNvPicPr>
            <a:picLocks noChangeAspect="1"/>
          </p:cNvPicPr>
          <p:nvPr/>
        </p:nvPicPr>
        <p:blipFill>
          <a:blip r:embed="rId3"/>
          <a:stretch>
            <a:fillRect/>
          </a:stretch>
        </p:blipFill>
        <p:spPr>
          <a:xfrm>
            <a:off x="3632200" y="2515280"/>
            <a:ext cx="4927600" cy="167640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pic>
        <p:nvPicPr>
          <p:cNvPr id="3" name="圖片 2">
            <a:extLst>
              <a:ext uri="{FF2B5EF4-FFF2-40B4-BE49-F238E27FC236}">
                <a16:creationId xmlns:a16="http://schemas.microsoft.com/office/drawing/2014/main" id="{2DEDF0F4-2B90-BE41-B906-6BFDFDDA11BE}"/>
              </a:ext>
            </a:extLst>
          </p:cNvPr>
          <p:cNvPicPr>
            <a:picLocks noChangeAspect="1"/>
          </p:cNvPicPr>
          <p:nvPr/>
        </p:nvPicPr>
        <p:blipFill>
          <a:blip r:embed="rId3"/>
          <a:stretch>
            <a:fillRect/>
          </a:stretch>
        </p:blipFill>
        <p:spPr>
          <a:xfrm>
            <a:off x="3876719" y="5001143"/>
            <a:ext cx="8114080" cy="1720332"/>
          </a:xfrm>
          <a:prstGeom prst="rect">
            <a:avLst/>
          </a:prstGeom>
        </p:spPr>
      </p:pic>
      <p:sp>
        <p:nvSpPr>
          <p:cNvPr id="540" name="Google Shape;540;p7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lvl="0"/>
            <a:r>
              <a:rPr lang="en-US" dirty="0"/>
              <a:t>Exercise</a:t>
            </a:r>
            <a:endParaRPr dirty="0"/>
          </a:p>
        </p:txBody>
      </p:sp>
      <p:sp>
        <p:nvSpPr>
          <p:cNvPr id="541" name="Google Shape;541;p7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We prepare two datasets for you to train your own model, both are stored as .csv file.</a:t>
            </a:r>
            <a:endParaRPr/>
          </a:p>
          <a:p>
            <a:pPr marL="228600" lvl="0" indent="-228600" algn="l" rtl="0">
              <a:lnSpc>
                <a:spcPct val="90000"/>
              </a:lnSpc>
              <a:spcBef>
                <a:spcPts val="1000"/>
              </a:spcBef>
              <a:spcAft>
                <a:spcPts val="0"/>
              </a:spcAft>
              <a:buClr>
                <a:schemeClr val="dk1"/>
              </a:buClr>
              <a:buSzPts val="2800"/>
              <a:buChar char="•"/>
            </a:pPr>
            <a:r>
              <a:rPr lang="en-US"/>
              <a:t>Of course, you can do the exactly same this with us to build a workable model, but I pretty sure it will be fascinating if you build your own one with difference method.</a:t>
            </a:r>
            <a:endParaRPr/>
          </a:p>
          <a:p>
            <a:pPr marL="228600" lvl="0" indent="-228600" algn="l" rtl="0">
              <a:lnSpc>
                <a:spcPct val="90000"/>
              </a:lnSpc>
              <a:spcBef>
                <a:spcPts val="1000"/>
              </a:spcBef>
              <a:spcAft>
                <a:spcPts val="0"/>
              </a:spcAft>
              <a:buClr>
                <a:schemeClr val="dk1"/>
              </a:buClr>
              <a:buSzPts val="2800"/>
              <a:buChar char="•"/>
            </a:pPr>
            <a:r>
              <a:rPr lang="en-US"/>
              <a:t>Link to datasets: </a:t>
            </a:r>
            <a:r>
              <a:rPr lang="en-US" u="sng">
                <a:solidFill>
                  <a:schemeClr val="hlink"/>
                </a:solidFill>
                <a:hlinkClick r:id="rId4"/>
              </a:rPr>
              <a:t>https://drive.google.com/drive/folders/1kwORuSfpuPlqKKLFc3rhT0nHusqA6EzF?usp=sharing</a:t>
            </a:r>
            <a:endParaRPr/>
          </a:p>
        </p:txBody>
      </p:sp>
      <p:sp>
        <p:nvSpPr>
          <p:cNvPr id="542" name="Google Shape;542;p7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91</a:t>
            </a:fld>
            <a:endParaRPr/>
          </a:p>
        </p:txBody>
      </p:sp>
    </p:spTree>
  </p:cSld>
  <p:clrMapOvr>
    <a:masterClrMapping/>
  </p:clrMapOvr>
</p:sld>
</file>

<file path=ppt/theme/theme1.xml><?xml version="1.0" encoding="utf-8"?>
<a:theme xmlns:a="http://schemas.openxmlformats.org/drawingml/2006/main" name="Office 佈景主題">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10276</TotalTime>
  <Words>2829</Words>
  <Application>Microsoft Macintosh PowerPoint</Application>
  <PresentationFormat>寬螢幕</PresentationFormat>
  <Paragraphs>387</Paragraphs>
  <Slides>91</Slides>
  <Notes>59</Notes>
  <HiddenSlides>0</HiddenSlides>
  <MMClips>0</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91</vt:i4>
      </vt:variant>
    </vt:vector>
  </HeadingPairs>
  <TitlesOfParts>
    <vt:vector size="95" baseType="lpstr">
      <vt:lpstr>Arial</vt:lpstr>
      <vt:lpstr>Calibri</vt:lpstr>
      <vt:lpstr>Times New Roman</vt:lpstr>
      <vt:lpstr>Office 佈景主題</vt:lpstr>
      <vt:lpstr>PowerPoint 簡報</vt:lpstr>
      <vt:lpstr>Outline</vt:lpstr>
      <vt:lpstr>Outline</vt:lpstr>
      <vt:lpstr>Machine Learning &amp; Deep Learning</vt:lpstr>
      <vt:lpstr>Deep Learning Model</vt:lpstr>
      <vt:lpstr>NLP</vt:lpstr>
      <vt:lpstr>Supervised Learning</vt:lpstr>
      <vt:lpstr>TensorFlow vs. Keras</vt:lpstr>
      <vt:lpstr>Google Colab</vt:lpstr>
      <vt:lpstr>Connect Colab into Google Drive</vt:lpstr>
      <vt:lpstr>Connect Colab into Google Drive (Cont’d )</vt:lpstr>
      <vt:lpstr>Connect Colab into Google Drive (Cont’d )</vt:lpstr>
      <vt:lpstr>Colab UI</vt:lpstr>
      <vt:lpstr>Change to Use GPU</vt:lpstr>
      <vt:lpstr>Tensor Flow Dataset (TFDS)</vt:lpstr>
      <vt:lpstr>TFDS (Cont’d)</vt:lpstr>
      <vt:lpstr>Sarcasm Detection</vt:lpstr>
      <vt:lpstr>Outline</vt:lpstr>
      <vt:lpstr>Tokenization</vt:lpstr>
      <vt:lpstr>Tokenization (Cont’d)</vt:lpstr>
      <vt:lpstr>Texts to Sequences</vt:lpstr>
      <vt:lpstr>Out of Vocabulary (OOV)</vt:lpstr>
      <vt:lpstr>Get Texts from TensorFlow</vt:lpstr>
      <vt:lpstr>Get Texts from TensorFlow (Cont’d)</vt:lpstr>
      <vt:lpstr>Parameters Declaration</vt:lpstr>
      <vt:lpstr>Sarcasm Dataset</vt:lpstr>
      <vt:lpstr>Sarcasm Dataset (Cont’d)</vt:lpstr>
      <vt:lpstr>Load Data from Json File</vt:lpstr>
      <vt:lpstr>Load Data from CSV File</vt:lpstr>
      <vt:lpstr>Amounts of Data</vt:lpstr>
      <vt:lpstr>Split Dataset into Training and Testing</vt:lpstr>
      <vt:lpstr>Tokenizing the Data</vt:lpstr>
      <vt:lpstr>Pad Sequences</vt:lpstr>
      <vt:lpstr>Turn the Data into Numpy Array</vt:lpstr>
      <vt:lpstr>Outline</vt:lpstr>
      <vt:lpstr>Embedding</vt:lpstr>
      <vt:lpstr>Embedding (Cont’d)</vt:lpstr>
      <vt:lpstr>Embedding (Cont’d)</vt:lpstr>
      <vt:lpstr>Building the Model</vt:lpstr>
      <vt:lpstr>Training the Model</vt:lpstr>
      <vt:lpstr>Plotting the Results</vt:lpstr>
      <vt:lpstr>Outline</vt:lpstr>
      <vt:lpstr>Before Model Improving</vt:lpstr>
      <vt:lpstr>Overfitting</vt:lpstr>
      <vt:lpstr>Underfitting</vt:lpstr>
      <vt:lpstr>Improving our model</vt:lpstr>
      <vt:lpstr>Improving Model</vt:lpstr>
      <vt:lpstr>Improving the Epochs</vt:lpstr>
      <vt:lpstr>Improving the Epochs (Cont’d)</vt:lpstr>
      <vt:lpstr>Next Steps</vt:lpstr>
      <vt:lpstr>Improving Model</vt:lpstr>
      <vt:lpstr>Training with More Hidden Layers</vt:lpstr>
      <vt:lpstr>Training with More Hidden Layers (Cont’d)</vt:lpstr>
      <vt:lpstr>Improving Model</vt:lpstr>
      <vt:lpstr>RNN</vt:lpstr>
      <vt:lpstr>Long Short Term Memory</vt:lpstr>
      <vt:lpstr>Training Model with LSTM</vt:lpstr>
      <vt:lpstr>Training Model with LSTM</vt:lpstr>
      <vt:lpstr>Improving Model</vt:lpstr>
      <vt:lpstr>Pre-trained Model</vt:lpstr>
      <vt:lpstr>Pre-trained Model (Cont’d)</vt:lpstr>
      <vt:lpstr>Training the Data with Pre-trained Model</vt:lpstr>
      <vt:lpstr>Training Results</vt:lpstr>
      <vt:lpstr>Training Results (Cont’d)</vt:lpstr>
      <vt:lpstr>Improving Model</vt:lpstr>
      <vt:lpstr>Training with More data</vt:lpstr>
      <vt:lpstr>Downloading GloVe Dataset</vt:lpstr>
      <vt:lpstr>Unzipping the Dataset</vt:lpstr>
      <vt:lpstr>Loading the Data</vt:lpstr>
      <vt:lpstr>Try to Print the Coefficients</vt:lpstr>
      <vt:lpstr>Filter the Data</vt:lpstr>
      <vt:lpstr>Preparing the Model</vt:lpstr>
      <vt:lpstr>Training the Model</vt:lpstr>
      <vt:lpstr>Results</vt:lpstr>
      <vt:lpstr>Improving Model</vt:lpstr>
      <vt:lpstr>Optimizer</vt:lpstr>
      <vt:lpstr>Optimizer (Cont’d)</vt:lpstr>
      <vt:lpstr>Optimizer (Cont’d)</vt:lpstr>
      <vt:lpstr>Learning Rate</vt:lpstr>
      <vt:lpstr>Results</vt:lpstr>
      <vt:lpstr>Results of 50 Epochs</vt:lpstr>
      <vt:lpstr>Results of 70 Epochs</vt:lpstr>
      <vt:lpstr>Results</vt:lpstr>
      <vt:lpstr>Outline</vt:lpstr>
      <vt:lpstr>Save the Model</vt:lpstr>
      <vt:lpstr>Outline</vt:lpstr>
      <vt:lpstr>Loading Saved Model to Predict</vt:lpstr>
      <vt:lpstr>Pre-processing</vt:lpstr>
      <vt:lpstr>Pre-processing (Cont’d)</vt:lpstr>
      <vt:lpstr>Prediction </vt:lpstr>
      <vt:lpstr>Exercise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cp:lastModifiedBy>有騰 梁</cp:lastModifiedBy>
  <cp:revision>71</cp:revision>
  <dcterms:modified xsi:type="dcterms:W3CDTF">2021-10-29T11:38:53Z</dcterms:modified>
</cp:coreProperties>
</file>